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261" r:id="rId3"/>
    <p:sldId id="262" r:id="rId4"/>
    <p:sldId id="266" r:id="rId5"/>
    <p:sldId id="263" r:id="rId6"/>
    <p:sldId id="264" r:id="rId7"/>
    <p:sldId id="270" r:id="rId8"/>
    <p:sldId id="271" r:id="rId9"/>
    <p:sldId id="272" r:id="rId10"/>
    <p:sldId id="273" r:id="rId11"/>
    <p:sldId id="274" r:id="rId12"/>
    <p:sldId id="275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8" r:id="rId33"/>
    <p:sldId id="299" r:id="rId34"/>
    <p:sldId id="300" r:id="rId35"/>
    <p:sldId id="301" r:id="rId3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7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586563-1EEB-4501-AB83-56107DA05D2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FD757CB-B3DE-4B6A-A965-E7D3EDFB9C28}">
      <dgm:prSet phldrT="[Texto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Heterotrófico</a:t>
          </a:r>
          <a:endParaRPr lang="pt-BR" dirty="0"/>
        </a:p>
      </dgm:t>
    </dgm:pt>
    <dgm:pt modelId="{626705E5-E30C-48BD-AA4A-98541CFAC14A}" type="parTrans" cxnId="{E2D2C818-F4D6-421F-8A1A-7E94915FB118}">
      <dgm:prSet/>
      <dgm:spPr/>
      <dgm:t>
        <a:bodyPr/>
        <a:lstStyle/>
        <a:p>
          <a:endParaRPr lang="pt-BR"/>
        </a:p>
      </dgm:t>
    </dgm:pt>
    <dgm:pt modelId="{F3237E09-6C21-4AC6-961B-56EE9BB7FD85}" type="sibTrans" cxnId="{E2D2C818-F4D6-421F-8A1A-7E94915FB118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pt-BR"/>
        </a:p>
      </dgm:t>
    </dgm:pt>
    <dgm:pt modelId="{6D44B809-D9C5-4607-B919-E3872F2C781A}">
      <dgm:prSet phldrT="[Texto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Autotrófico</a:t>
          </a:r>
          <a:endParaRPr lang="pt-BR" dirty="0"/>
        </a:p>
      </dgm:t>
    </dgm:pt>
    <dgm:pt modelId="{DAFFCF48-E586-44F0-A7F8-FA83A0A18F59}" type="parTrans" cxnId="{42A1E114-B240-4845-9E9A-B006450EDA48}">
      <dgm:prSet/>
      <dgm:spPr/>
      <dgm:t>
        <a:bodyPr/>
        <a:lstStyle/>
        <a:p>
          <a:endParaRPr lang="pt-BR"/>
        </a:p>
      </dgm:t>
    </dgm:pt>
    <dgm:pt modelId="{F8500C73-95E2-46A1-94C2-4D63CDCA36D6}" type="sibTrans" cxnId="{42A1E114-B240-4845-9E9A-B006450EDA48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pt-BR"/>
        </a:p>
      </dgm:t>
    </dgm:pt>
    <dgm:pt modelId="{AC446A10-84F5-446B-988D-0CA0A7530DE6}">
      <dgm:prSet phldrT="[Texto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Heterotrófico</a:t>
          </a:r>
          <a:endParaRPr lang="pt-BR" dirty="0"/>
        </a:p>
      </dgm:t>
    </dgm:pt>
    <dgm:pt modelId="{6719AC53-2725-4E98-B22C-0C158E95A687}" type="parTrans" cxnId="{C1ED312C-7BA8-4712-A72E-B4F0AF025F88}">
      <dgm:prSet/>
      <dgm:spPr/>
      <dgm:t>
        <a:bodyPr/>
        <a:lstStyle/>
        <a:p>
          <a:endParaRPr lang="pt-BR"/>
        </a:p>
      </dgm:t>
    </dgm:pt>
    <dgm:pt modelId="{1FEB2D83-51B0-4CA6-9B20-CFF34B8ED820}" type="sibTrans" cxnId="{C1ED312C-7BA8-4712-A72E-B4F0AF025F88}">
      <dgm:prSet/>
      <dgm:spPr/>
      <dgm:t>
        <a:bodyPr/>
        <a:lstStyle/>
        <a:p>
          <a:endParaRPr lang="pt-BR"/>
        </a:p>
      </dgm:t>
    </dgm:pt>
    <dgm:pt modelId="{F90BE681-B2A9-4BF4-BF09-5F1E6536268A}" type="pres">
      <dgm:prSet presAssocID="{F2586563-1EEB-4501-AB83-56107DA05D29}" presName="Name0" presStyleCnt="0">
        <dgm:presLayoutVars>
          <dgm:dir/>
          <dgm:resizeHandles val="exact"/>
        </dgm:presLayoutVars>
      </dgm:prSet>
      <dgm:spPr/>
    </dgm:pt>
    <dgm:pt modelId="{18BAFEDA-9484-4F6C-8084-EF934A6571EC}" type="pres">
      <dgm:prSet presAssocID="{2FD757CB-B3DE-4B6A-A965-E7D3EDFB9C2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4023F03-DF06-400E-BE42-A30C8BFDFF49}" type="pres">
      <dgm:prSet presAssocID="{F3237E09-6C21-4AC6-961B-56EE9BB7FD85}" presName="sibTrans" presStyleLbl="sibTrans2D1" presStyleIdx="0" presStyleCnt="2"/>
      <dgm:spPr/>
      <dgm:t>
        <a:bodyPr/>
        <a:lstStyle/>
        <a:p>
          <a:endParaRPr lang="pt-BR"/>
        </a:p>
      </dgm:t>
    </dgm:pt>
    <dgm:pt modelId="{694C5F32-F1F2-496C-AE5E-6465CE73A751}" type="pres">
      <dgm:prSet presAssocID="{F3237E09-6C21-4AC6-961B-56EE9BB7FD85}" presName="connectorText" presStyleLbl="sibTrans2D1" presStyleIdx="0" presStyleCnt="2"/>
      <dgm:spPr/>
      <dgm:t>
        <a:bodyPr/>
        <a:lstStyle/>
        <a:p>
          <a:endParaRPr lang="pt-BR"/>
        </a:p>
      </dgm:t>
    </dgm:pt>
    <dgm:pt modelId="{CC760BC1-1314-4BBA-B3B5-990AAC7B58BD}" type="pres">
      <dgm:prSet presAssocID="{6D44B809-D9C5-4607-B919-E3872F2C781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FDBDBC8-DFF7-4CE0-B020-172E16E0A8AF}" type="pres">
      <dgm:prSet presAssocID="{F8500C73-95E2-46A1-94C2-4D63CDCA36D6}" presName="sibTrans" presStyleLbl="sibTrans2D1" presStyleIdx="1" presStyleCnt="2"/>
      <dgm:spPr/>
      <dgm:t>
        <a:bodyPr/>
        <a:lstStyle/>
        <a:p>
          <a:endParaRPr lang="pt-BR"/>
        </a:p>
      </dgm:t>
    </dgm:pt>
    <dgm:pt modelId="{42F2473E-D213-449E-A3AA-E3D5F3C7D50B}" type="pres">
      <dgm:prSet presAssocID="{F8500C73-95E2-46A1-94C2-4D63CDCA36D6}" presName="connectorText" presStyleLbl="sibTrans2D1" presStyleIdx="1" presStyleCnt="2"/>
      <dgm:spPr/>
      <dgm:t>
        <a:bodyPr/>
        <a:lstStyle/>
        <a:p>
          <a:endParaRPr lang="pt-BR"/>
        </a:p>
      </dgm:t>
    </dgm:pt>
    <dgm:pt modelId="{CD765852-ACE1-49ED-9F8E-6700651723C1}" type="pres">
      <dgm:prSet presAssocID="{AC446A10-84F5-446B-988D-0CA0A7530DE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F739A762-A464-4F8C-B5C3-06FC2BA8B66A}" type="presOf" srcId="{F2586563-1EEB-4501-AB83-56107DA05D29}" destId="{F90BE681-B2A9-4BF4-BF09-5F1E6536268A}" srcOrd="0" destOrd="0" presId="urn:microsoft.com/office/officeart/2005/8/layout/process1"/>
    <dgm:cxn modelId="{CF96D37F-98CB-46C4-88EA-76CD04652CA0}" type="presOf" srcId="{2FD757CB-B3DE-4B6A-A965-E7D3EDFB9C28}" destId="{18BAFEDA-9484-4F6C-8084-EF934A6571EC}" srcOrd="0" destOrd="0" presId="urn:microsoft.com/office/officeart/2005/8/layout/process1"/>
    <dgm:cxn modelId="{55C46419-5EF3-4E1C-9AC6-DC7893DF1724}" type="presOf" srcId="{F8500C73-95E2-46A1-94C2-4D63CDCA36D6}" destId="{42F2473E-D213-449E-A3AA-E3D5F3C7D50B}" srcOrd="1" destOrd="0" presId="urn:microsoft.com/office/officeart/2005/8/layout/process1"/>
    <dgm:cxn modelId="{42A1E114-B240-4845-9E9A-B006450EDA48}" srcId="{F2586563-1EEB-4501-AB83-56107DA05D29}" destId="{6D44B809-D9C5-4607-B919-E3872F2C781A}" srcOrd="1" destOrd="0" parTransId="{DAFFCF48-E586-44F0-A7F8-FA83A0A18F59}" sibTransId="{F8500C73-95E2-46A1-94C2-4D63CDCA36D6}"/>
    <dgm:cxn modelId="{E2D2C818-F4D6-421F-8A1A-7E94915FB118}" srcId="{F2586563-1EEB-4501-AB83-56107DA05D29}" destId="{2FD757CB-B3DE-4B6A-A965-E7D3EDFB9C28}" srcOrd="0" destOrd="0" parTransId="{626705E5-E30C-48BD-AA4A-98541CFAC14A}" sibTransId="{F3237E09-6C21-4AC6-961B-56EE9BB7FD85}"/>
    <dgm:cxn modelId="{04ECC5AE-4880-401E-8455-2A597AA4AAB6}" type="presOf" srcId="{AC446A10-84F5-446B-988D-0CA0A7530DE6}" destId="{CD765852-ACE1-49ED-9F8E-6700651723C1}" srcOrd="0" destOrd="0" presId="urn:microsoft.com/office/officeart/2005/8/layout/process1"/>
    <dgm:cxn modelId="{C1ED312C-7BA8-4712-A72E-B4F0AF025F88}" srcId="{F2586563-1EEB-4501-AB83-56107DA05D29}" destId="{AC446A10-84F5-446B-988D-0CA0A7530DE6}" srcOrd="2" destOrd="0" parTransId="{6719AC53-2725-4E98-B22C-0C158E95A687}" sibTransId="{1FEB2D83-51B0-4CA6-9B20-CFF34B8ED820}"/>
    <dgm:cxn modelId="{BD8F3CF0-8264-4830-A444-AF3117F4184F}" type="presOf" srcId="{F8500C73-95E2-46A1-94C2-4D63CDCA36D6}" destId="{AFDBDBC8-DFF7-4CE0-B020-172E16E0A8AF}" srcOrd="0" destOrd="0" presId="urn:microsoft.com/office/officeart/2005/8/layout/process1"/>
    <dgm:cxn modelId="{87346D30-481B-4F00-84B1-FDA03BF7F574}" type="presOf" srcId="{6D44B809-D9C5-4607-B919-E3872F2C781A}" destId="{CC760BC1-1314-4BBA-B3B5-990AAC7B58BD}" srcOrd="0" destOrd="0" presId="urn:microsoft.com/office/officeart/2005/8/layout/process1"/>
    <dgm:cxn modelId="{93C606E4-F337-48D0-8BE5-58B4DE075BAB}" type="presOf" srcId="{F3237E09-6C21-4AC6-961B-56EE9BB7FD85}" destId="{694C5F32-F1F2-496C-AE5E-6465CE73A751}" srcOrd="1" destOrd="0" presId="urn:microsoft.com/office/officeart/2005/8/layout/process1"/>
    <dgm:cxn modelId="{ED41C734-96E0-466E-9462-0202A7CD467C}" type="presOf" srcId="{F3237E09-6C21-4AC6-961B-56EE9BB7FD85}" destId="{74023F03-DF06-400E-BE42-A30C8BFDFF49}" srcOrd="0" destOrd="0" presId="urn:microsoft.com/office/officeart/2005/8/layout/process1"/>
    <dgm:cxn modelId="{D492595A-6B78-4FEA-9EE4-855860DF4F5D}" type="presParOf" srcId="{F90BE681-B2A9-4BF4-BF09-5F1E6536268A}" destId="{18BAFEDA-9484-4F6C-8084-EF934A6571EC}" srcOrd="0" destOrd="0" presId="urn:microsoft.com/office/officeart/2005/8/layout/process1"/>
    <dgm:cxn modelId="{CA3038C9-D0E1-40ED-AC6A-8E2DDC177C20}" type="presParOf" srcId="{F90BE681-B2A9-4BF4-BF09-5F1E6536268A}" destId="{74023F03-DF06-400E-BE42-A30C8BFDFF49}" srcOrd="1" destOrd="0" presId="urn:microsoft.com/office/officeart/2005/8/layout/process1"/>
    <dgm:cxn modelId="{D53B57DC-47E3-4B26-BB22-5BA8ECBCFFCC}" type="presParOf" srcId="{74023F03-DF06-400E-BE42-A30C8BFDFF49}" destId="{694C5F32-F1F2-496C-AE5E-6465CE73A751}" srcOrd="0" destOrd="0" presId="urn:microsoft.com/office/officeart/2005/8/layout/process1"/>
    <dgm:cxn modelId="{2E52017A-A675-4BA9-86A8-F1E718FBC022}" type="presParOf" srcId="{F90BE681-B2A9-4BF4-BF09-5F1E6536268A}" destId="{CC760BC1-1314-4BBA-B3B5-990AAC7B58BD}" srcOrd="2" destOrd="0" presId="urn:microsoft.com/office/officeart/2005/8/layout/process1"/>
    <dgm:cxn modelId="{4802D157-CBFF-44B0-91F1-2355CB3FB1E5}" type="presParOf" srcId="{F90BE681-B2A9-4BF4-BF09-5F1E6536268A}" destId="{AFDBDBC8-DFF7-4CE0-B020-172E16E0A8AF}" srcOrd="3" destOrd="0" presId="urn:microsoft.com/office/officeart/2005/8/layout/process1"/>
    <dgm:cxn modelId="{778D3408-27D2-4A0B-BE40-06C097A80CC7}" type="presParOf" srcId="{AFDBDBC8-DFF7-4CE0-B020-172E16E0A8AF}" destId="{42F2473E-D213-449E-A3AA-E3D5F3C7D50B}" srcOrd="0" destOrd="0" presId="urn:microsoft.com/office/officeart/2005/8/layout/process1"/>
    <dgm:cxn modelId="{02B66F83-ED67-4CBB-BA7D-F490C447AFD9}" type="presParOf" srcId="{F90BE681-B2A9-4BF4-BF09-5F1E6536268A}" destId="{CD765852-ACE1-49ED-9F8E-6700651723C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586563-1EEB-4501-AB83-56107DA05D2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FD757CB-B3DE-4B6A-A965-E7D3EDFB9C28}">
      <dgm:prSet phldrT="[Texto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Autotrófico</a:t>
          </a:r>
          <a:endParaRPr lang="pt-BR" dirty="0"/>
        </a:p>
      </dgm:t>
    </dgm:pt>
    <dgm:pt modelId="{626705E5-E30C-48BD-AA4A-98541CFAC14A}" type="parTrans" cxnId="{E2D2C818-F4D6-421F-8A1A-7E94915FB118}">
      <dgm:prSet/>
      <dgm:spPr/>
      <dgm:t>
        <a:bodyPr/>
        <a:lstStyle/>
        <a:p>
          <a:endParaRPr lang="pt-BR"/>
        </a:p>
      </dgm:t>
    </dgm:pt>
    <dgm:pt modelId="{F3237E09-6C21-4AC6-961B-56EE9BB7FD85}" type="sibTrans" cxnId="{E2D2C818-F4D6-421F-8A1A-7E94915FB118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pt-BR"/>
        </a:p>
      </dgm:t>
    </dgm:pt>
    <dgm:pt modelId="{6D44B809-D9C5-4607-B919-E3872F2C781A}">
      <dgm:prSet phldrT="[Texto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Autotrófico</a:t>
          </a:r>
          <a:endParaRPr lang="pt-BR" dirty="0"/>
        </a:p>
      </dgm:t>
    </dgm:pt>
    <dgm:pt modelId="{DAFFCF48-E586-44F0-A7F8-FA83A0A18F59}" type="parTrans" cxnId="{42A1E114-B240-4845-9E9A-B006450EDA48}">
      <dgm:prSet/>
      <dgm:spPr/>
      <dgm:t>
        <a:bodyPr/>
        <a:lstStyle/>
        <a:p>
          <a:endParaRPr lang="pt-BR"/>
        </a:p>
      </dgm:t>
    </dgm:pt>
    <dgm:pt modelId="{F8500C73-95E2-46A1-94C2-4D63CDCA36D6}" type="sibTrans" cxnId="{42A1E114-B240-4845-9E9A-B006450EDA48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pt-BR"/>
        </a:p>
      </dgm:t>
    </dgm:pt>
    <dgm:pt modelId="{AC446A10-84F5-446B-988D-0CA0A7530DE6}">
      <dgm:prSet phldrT="[Texto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Heterotrófico</a:t>
          </a:r>
          <a:endParaRPr lang="pt-BR" dirty="0"/>
        </a:p>
      </dgm:t>
    </dgm:pt>
    <dgm:pt modelId="{6719AC53-2725-4E98-B22C-0C158E95A687}" type="parTrans" cxnId="{C1ED312C-7BA8-4712-A72E-B4F0AF025F88}">
      <dgm:prSet/>
      <dgm:spPr/>
      <dgm:t>
        <a:bodyPr/>
        <a:lstStyle/>
        <a:p>
          <a:endParaRPr lang="pt-BR"/>
        </a:p>
      </dgm:t>
    </dgm:pt>
    <dgm:pt modelId="{1FEB2D83-51B0-4CA6-9B20-CFF34B8ED820}" type="sibTrans" cxnId="{C1ED312C-7BA8-4712-A72E-B4F0AF025F88}">
      <dgm:prSet/>
      <dgm:spPr/>
      <dgm:t>
        <a:bodyPr/>
        <a:lstStyle/>
        <a:p>
          <a:endParaRPr lang="pt-BR"/>
        </a:p>
      </dgm:t>
    </dgm:pt>
    <dgm:pt modelId="{A200CE3D-0600-4A5B-A83D-826E61FBC747}">
      <dgm:prSet phldrT="[Texto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BR" dirty="0" smtClean="0"/>
            <a:t>Heterotrófico</a:t>
          </a:r>
          <a:endParaRPr lang="pt-BR" dirty="0"/>
        </a:p>
      </dgm:t>
    </dgm:pt>
    <dgm:pt modelId="{48157B54-1F21-4C63-A76D-F68C7D026164}" type="sibTrans" cxnId="{F1AE3C9C-7C7B-47E2-9B2E-A6DBBE8A0AF9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pt-BR"/>
        </a:p>
      </dgm:t>
    </dgm:pt>
    <dgm:pt modelId="{9D23EA4D-9D11-42EB-A90F-9CC74EC80D72}" type="parTrans" cxnId="{F1AE3C9C-7C7B-47E2-9B2E-A6DBBE8A0AF9}">
      <dgm:prSet/>
      <dgm:spPr/>
      <dgm:t>
        <a:bodyPr/>
        <a:lstStyle/>
        <a:p>
          <a:endParaRPr lang="pt-BR"/>
        </a:p>
      </dgm:t>
    </dgm:pt>
    <dgm:pt modelId="{F90BE681-B2A9-4BF4-BF09-5F1E6536268A}" type="pres">
      <dgm:prSet presAssocID="{F2586563-1EEB-4501-AB83-56107DA05D29}" presName="Name0" presStyleCnt="0">
        <dgm:presLayoutVars>
          <dgm:dir/>
          <dgm:resizeHandles val="exact"/>
        </dgm:presLayoutVars>
      </dgm:prSet>
      <dgm:spPr/>
    </dgm:pt>
    <dgm:pt modelId="{18BAFEDA-9484-4F6C-8084-EF934A6571EC}" type="pres">
      <dgm:prSet presAssocID="{2FD757CB-B3DE-4B6A-A965-E7D3EDFB9C28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4023F03-DF06-400E-BE42-A30C8BFDFF49}" type="pres">
      <dgm:prSet presAssocID="{F3237E09-6C21-4AC6-961B-56EE9BB7FD85}" presName="sibTrans" presStyleLbl="sibTrans2D1" presStyleIdx="0" presStyleCnt="3"/>
      <dgm:spPr/>
      <dgm:t>
        <a:bodyPr/>
        <a:lstStyle/>
        <a:p>
          <a:endParaRPr lang="pt-BR"/>
        </a:p>
      </dgm:t>
    </dgm:pt>
    <dgm:pt modelId="{694C5F32-F1F2-496C-AE5E-6465CE73A751}" type="pres">
      <dgm:prSet presAssocID="{F3237E09-6C21-4AC6-961B-56EE9BB7FD85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594FF4E8-A6EF-4F28-8608-62F435BB0535}" type="pres">
      <dgm:prSet presAssocID="{A200CE3D-0600-4A5B-A83D-826E61FBC747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9DBB7C3-4A8C-4F15-8C11-322420A2CEC2}" type="pres">
      <dgm:prSet presAssocID="{48157B54-1F21-4C63-A76D-F68C7D026164}" presName="sibTrans" presStyleLbl="sibTrans2D1" presStyleIdx="1" presStyleCnt="3"/>
      <dgm:spPr/>
      <dgm:t>
        <a:bodyPr/>
        <a:lstStyle/>
        <a:p>
          <a:endParaRPr lang="pt-BR"/>
        </a:p>
      </dgm:t>
    </dgm:pt>
    <dgm:pt modelId="{C8B7366E-EC93-4AA2-95D3-348C5E81371E}" type="pres">
      <dgm:prSet presAssocID="{48157B54-1F21-4C63-A76D-F68C7D026164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CC760BC1-1314-4BBA-B3B5-990AAC7B58BD}" type="pres">
      <dgm:prSet presAssocID="{6D44B809-D9C5-4607-B919-E3872F2C781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FDBDBC8-DFF7-4CE0-B020-172E16E0A8AF}" type="pres">
      <dgm:prSet presAssocID="{F8500C73-95E2-46A1-94C2-4D63CDCA36D6}" presName="sibTrans" presStyleLbl="sibTrans2D1" presStyleIdx="2" presStyleCnt="3"/>
      <dgm:spPr/>
      <dgm:t>
        <a:bodyPr/>
        <a:lstStyle/>
        <a:p>
          <a:endParaRPr lang="pt-BR"/>
        </a:p>
      </dgm:t>
    </dgm:pt>
    <dgm:pt modelId="{42F2473E-D213-449E-A3AA-E3D5F3C7D50B}" type="pres">
      <dgm:prSet presAssocID="{F8500C73-95E2-46A1-94C2-4D63CDCA36D6}" presName="connectorText" presStyleLbl="sibTrans2D1" presStyleIdx="2" presStyleCnt="3"/>
      <dgm:spPr/>
      <dgm:t>
        <a:bodyPr/>
        <a:lstStyle/>
        <a:p>
          <a:endParaRPr lang="pt-BR"/>
        </a:p>
      </dgm:t>
    </dgm:pt>
    <dgm:pt modelId="{CD765852-ACE1-49ED-9F8E-6700651723C1}" type="pres">
      <dgm:prSet presAssocID="{AC446A10-84F5-446B-988D-0CA0A7530DE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CFD02A36-2517-4682-ADF7-17A82E462153}" type="presOf" srcId="{F3237E09-6C21-4AC6-961B-56EE9BB7FD85}" destId="{74023F03-DF06-400E-BE42-A30C8BFDFF49}" srcOrd="0" destOrd="0" presId="urn:microsoft.com/office/officeart/2005/8/layout/process1"/>
    <dgm:cxn modelId="{F1AE3C9C-7C7B-47E2-9B2E-A6DBBE8A0AF9}" srcId="{F2586563-1EEB-4501-AB83-56107DA05D29}" destId="{A200CE3D-0600-4A5B-A83D-826E61FBC747}" srcOrd="1" destOrd="0" parTransId="{9D23EA4D-9D11-42EB-A90F-9CC74EC80D72}" sibTransId="{48157B54-1F21-4C63-A76D-F68C7D026164}"/>
    <dgm:cxn modelId="{66E7437A-4C64-4AE5-9A72-35E750175DDD}" type="presOf" srcId="{48157B54-1F21-4C63-A76D-F68C7D026164}" destId="{79DBB7C3-4A8C-4F15-8C11-322420A2CEC2}" srcOrd="0" destOrd="0" presId="urn:microsoft.com/office/officeart/2005/8/layout/process1"/>
    <dgm:cxn modelId="{67587344-F959-4127-929F-0C3DC5357E73}" type="presOf" srcId="{A200CE3D-0600-4A5B-A83D-826E61FBC747}" destId="{594FF4E8-A6EF-4F28-8608-62F435BB0535}" srcOrd="0" destOrd="0" presId="urn:microsoft.com/office/officeart/2005/8/layout/process1"/>
    <dgm:cxn modelId="{40687830-C176-4CB2-B483-D68EF678F3D7}" type="presOf" srcId="{6D44B809-D9C5-4607-B919-E3872F2C781A}" destId="{CC760BC1-1314-4BBA-B3B5-990AAC7B58BD}" srcOrd="0" destOrd="0" presId="urn:microsoft.com/office/officeart/2005/8/layout/process1"/>
    <dgm:cxn modelId="{C24E6479-BBF4-454A-B0FE-8E39FA4963ED}" type="presOf" srcId="{2FD757CB-B3DE-4B6A-A965-E7D3EDFB9C28}" destId="{18BAFEDA-9484-4F6C-8084-EF934A6571EC}" srcOrd="0" destOrd="0" presId="urn:microsoft.com/office/officeart/2005/8/layout/process1"/>
    <dgm:cxn modelId="{2BB4C759-CCAC-4E6E-AE7B-41CB603E5F28}" type="presOf" srcId="{F3237E09-6C21-4AC6-961B-56EE9BB7FD85}" destId="{694C5F32-F1F2-496C-AE5E-6465CE73A751}" srcOrd="1" destOrd="0" presId="urn:microsoft.com/office/officeart/2005/8/layout/process1"/>
    <dgm:cxn modelId="{AC40BD95-6FBC-4C36-AF04-5C634D412515}" type="presOf" srcId="{AC446A10-84F5-446B-988D-0CA0A7530DE6}" destId="{CD765852-ACE1-49ED-9F8E-6700651723C1}" srcOrd="0" destOrd="0" presId="urn:microsoft.com/office/officeart/2005/8/layout/process1"/>
    <dgm:cxn modelId="{BDD42172-2DC1-4741-A902-5F67747E9A33}" type="presOf" srcId="{F8500C73-95E2-46A1-94C2-4D63CDCA36D6}" destId="{AFDBDBC8-DFF7-4CE0-B020-172E16E0A8AF}" srcOrd="0" destOrd="0" presId="urn:microsoft.com/office/officeart/2005/8/layout/process1"/>
    <dgm:cxn modelId="{42A1E114-B240-4845-9E9A-B006450EDA48}" srcId="{F2586563-1EEB-4501-AB83-56107DA05D29}" destId="{6D44B809-D9C5-4607-B919-E3872F2C781A}" srcOrd="2" destOrd="0" parTransId="{DAFFCF48-E586-44F0-A7F8-FA83A0A18F59}" sibTransId="{F8500C73-95E2-46A1-94C2-4D63CDCA36D6}"/>
    <dgm:cxn modelId="{E2D2C818-F4D6-421F-8A1A-7E94915FB118}" srcId="{F2586563-1EEB-4501-AB83-56107DA05D29}" destId="{2FD757CB-B3DE-4B6A-A965-E7D3EDFB9C28}" srcOrd="0" destOrd="0" parTransId="{626705E5-E30C-48BD-AA4A-98541CFAC14A}" sibTransId="{F3237E09-6C21-4AC6-961B-56EE9BB7FD85}"/>
    <dgm:cxn modelId="{F03F844A-CD73-4CE0-A95C-3C2DD8EFC802}" type="presOf" srcId="{48157B54-1F21-4C63-A76D-F68C7D026164}" destId="{C8B7366E-EC93-4AA2-95D3-348C5E81371E}" srcOrd="1" destOrd="0" presId="urn:microsoft.com/office/officeart/2005/8/layout/process1"/>
    <dgm:cxn modelId="{C1ED312C-7BA8-4712-A72E-B4F0AF025F88}" srcId="{F2586563-1EEB-4501-AB83-56107DA05D29}" destId="{AC446A10-84F5-446B-988D-0CA0A7530DE6}" srcOrd="3" destOrd="0" parTransId="{6719AC53-2725-4E98-B22C-0C158E95A687}" sibTransId="{1FEB2D83-51B0-4CA6-9B20-CFF34B8ED820}"/>
    <dgm:cxn modelId="{71ECEBAB-8810-4B0F-A53B-4B4A4E5C0B7E}" type="presOf" srcId="{F8500C73-95E2-46A1-94C2-4D63CDCA36D6}" destId="{42F2473E-D213-449E-A3AA-E3D5F3C7D50B}" srcOrd="1" destOrd="0" presId="urn:microsoft.com/office/officeart/2005/8/layout/process1"/>
    <dgm:cxn modelId="{6408338A-D4D9-4615-A191-D7F5ECE34094}" type="presOf" srcId="{F2586563-1EEB-4501-AB83-56107DA05D29}" destId="{F90BE681-B2A9-4BF4-BF09-5F1E6536268A}" srcOrd="0" destOrd="0" presId="urn:microsoft.com/office/officeart/2005/8/layout/process1"/>
    <dgm:cxn modelId="{F7AFE1D9-94A3-4CFB-BD80-404A244732E6}" type="presParOf" srcId="{F90BE681-B2A9-4BF4-BF09-5F1E6536268A}" destId="{18BAFEDA-9484-4F6C-8084-EF934A6571EC}" srcOrd="0" destOrd="0" presId="urn:microsoft.com/office/officeart/2005/8/layout/process1"/>
    <dgm:cxn modelId="{15D6E77F-FE6D-446A-83AF-BF7EC230288C}" type="presParOf" srcId="{F90BE681-B2A9-4BF4-BF09-5F1E6536268A}" destId="{74023F03-DF06-400E-BE42-A30C8BFDFF49}" srcOrd="1" destOrd="0" presId="urn:microsoft.com/office/officeart/2005/8/layout/process1"/>
    <dgm:cxn modelId="{2088D0A8-EA10-4368-8518-54E4DBED42B3}" type="presParOf" srcId="{74023F03-DF06-400E-BE42-A30C8BFDFF49}" destId="{694C5F32-F1F2-496C-AE5E-6465CE73A751}" srcOrd="0" destOrd="0" presId="urn:microsoft.com/office/officeart/2005/8/layout/process1"/>
    <dgm:cxn modelId="{6C792F02-E549-4D04-B2B4-9D0389DB8676}" type="presParOf" srcId="{F90BE681-B2A9-4BF4-BF09-5F1E6536268A}" destId="{594FF4E8-A6EF-4F28-8608-62F435BB0535}" srcOrd="2" destOrd="0" presId="urn:microsoft.com/office/officeart/2005/8/layout/process1"/>
    <dgm:cxn modelId="{01870906-0546-4093-B9F4-BCC832F0F89D}" type="presParOf" srcId="{F90BE681-B2A9-4BF4-BF09-5F1E6536268A}" destId="{79DBB7C3-4A8C-4F15-8C11-322420A2CEC2}" srcOrd="3" destOrd="0" presId="urn:microsoft.com/office/officeart/2005/8/layout/process1"/>
    <dgm:cxn modelId="{B341A314-629C-4D40-AE3A-38770ABA4BA2}" type="presParOf" srcId="{79DBB7C3-4A8C-4F15-8C11-322420A2CEC2}" destId="{C8B7366E-EC93-4AA2-95D3-348C5E81371E}" srcOrd="0" destOrd="0" presId="urn:microsoft.com/office/officeart/2005/8/layout/process1"/>
    <dgm:cxn modelId="{F7A0174F-134E-403A-B1A7-035170E8877A}" type="presParOf" srcId="{F90BE681-B2A9-4BF4-BF09-5F1E6536268A}" destId="{CC760BC1-1314-4BBA-B3B5-990AAC7B58BD}" srcOrd="4" destOrd="0" presId="urn:microsoft.com/office/officeart/2005/8/layout/process1"/>
    <dgm:cxn modelId="{4741E07A-194B-4FD7-9119-CD9B159AFE07}" type="presParOf" srcId="{F90BE681-B2A9-4BF4-BF09-5F1E6536268A}" destId="{AFDBDBC8-DFF7-4CE0-B020-172E16E0A8AF}" srcOrd="5" destOrd="0" presId="urn:microsoft.com/office/officeart/2005/8/layout/process1"/>
    <dgm:cxn modelId="{5C54111D-2ECD-4D8D-8B8F-D4E1C42BDECD}" type="presParOf" srcId="{AFDBDBC8-DFF7-4CE0-B020-172E16E0A8AF}" destId="{42F2473E-D213-449E-A3AA-E3D5F3C7D50B}" srcOrd="0" destOrd="0" presId="urn:microsoft.com/office/officeart/2005/8/layout/process1"/>
    <dgm:cxn modelId="{2CF129E6-7CE1-48FE-A8A9-41B364A25F36}" type="presParOf" srcId="{F90BE681-B2A9-4BF4-BF09-5F1E6536268A}" destId="{CD765852-ACE1-49ED-9F8E-6700651723C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AFEDA-9484-4F6C-8084-EF934A6571EC}">
      <dsp:nvSpPr>
        <dsp:cNvPr id="0" name=""/>
        <dsp:cNvSpPr/>
      </dsp:nvSpPr>
      <dsp:spPr>
        <a:xfrm>
          <a:off x="7182" y="0"/>
          <a:ext cx="2146851" cy="562992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 smtClean="0"/>
            <a:t>Heterotrófico</a:t>
          </a:r>
          <a:endParaRPr lang="pt-BR" sz="2400" kern="1200" dirty="0"/>
        </a:p>
      </dsp:txBody>
      <dsp:txXfrm>
        <a:off x="23671" y="16489"/>
        <a:ext cx="2113873" cy="530014"/>
      </dsp:txXfrm>
    </dsp:sp>
    <dsp:sp modelId="{74023F03-DF06-400E-BE42-A30C8BFDFF49}">
      <dsp:nvSpPr>
        <dsp:cNvPr id="0" name=""/>
        <dsp:cNvSpPr/>
      </dsp:nvSpPr>
      <dsp:spPr>
        <a:xfrm>
          <a:off x="2368719" y="15286"/>
          <a:ext cx="455132" cy="5324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900" kern="1200"/>
        </a:p>
      </dsp:txBody>
      <dsp:txXfrm>
        <a:off x="2368719" y="121770"/>
        <a:ext cx="318592" cy="319451"/>
      </dsp:txXfrm>
    </dsp:sp>
    <dsp:sp modelId="{CC760BC1-1314-4BBA-B3B5-990AAC7B58BD}">
      <dsp:nvSpPr>
        <dsp:cNvPr id="0" name=""/>
        <dsp:cNvSpPr/>
      </dsp:nvSpPr>
      <dsp:spPr>
        <a:xfrm>
          <a:off x="3012774" y="0"/>
          <a:ext cx="2146851" cy="562992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 smtClean="0"/>
            <a:t>Autotrófico</a:t>
          </a:r>
          <a:endParaRPr lang="pt-BR" sz="2400" kern="1200" dirty="0"/>
        </a:p>
      </dsp:txBody>
      <dsp:txXfrm>
        <a:off x="3029263" y="16489"/>
        <a:ext cx="2113873" cy="530014"/>
      </dsp:txXfrm>
    </dsp:sp>
    <dsp:sp modelId="{AFDBDBC8-DFF7-4CE0-B020-172E16E0A8AF}">
      <dsp:nvSpPr>
        <dsp:cNvPr id="0" name=""/>
        <dsp:cNvSpPr/>
      </dsp:nvSpPr>
      <dsp:spPr>
        <a:xfrm>
          <a:off x="5374310" y="15286"/>
          <a:ext cx="455132" cy="5324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900" kern="1200"/>
        </a:p>
      </dsp:txBody>
      <dsp:txXfrm>
        <a:off x="5374310" y="121770"/>
        <a:ext cx="318592" cy="319451"/>
      </dsp:txXfrm>
    </dsp:sp>
    <dsp:sp modelId="{CD765852-ACE1-49ED-9F8E-6700651723C1}">
      <dsp:nvSpPr>
        <dsp:cNvPr id="0" name=""/>
        <dsp:cNvSpPr/>
      </dsp:nvSpPr>
      <dsp:spPr>
        <a:xfrm>
          <a:off x="6018366" y="0"/>
          <a:ext cx="2146851" cy="562992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 smtClean="0"/>
            <a:t>Heterotrófico</a:t>
          </a:r>
          <a:endParaRPr lang="pt-BR" sz="2400" kern="1200" dirty="0"/>
        </a:p>
      </dsp:txBody>
      <dsp:txXfrm>
        <a:off x="6034855" y="16489"/>
        <a:ext cx="2113873" cy="5300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AFEDA-9484-4F6C-8084-EF934A6571EC}">
      <dsp:nvSpPr>
        <dsp:cNvPr id="0" name=""/>
        <dsp:cNvSpPr/>
      </dsp:nvSpPr>
      <dsp:spPr>
        <a:xfrm>
          <a:off x="3717" y="0"/>
          <a:ext cx="1625576" cy="851024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Autotrófico</a:t>
          </a:r>
          <a:endParaRPr lang="pt-BR" sz="2000" kern="1200" dirty="0"/>
        </a:p>
      </dsp:txBody>
      <dsp:txXfrm>
        <a:off x="28643" y="24926"/>
        <a:ext cx="1575724" cy="801172"/>
      </dsp:txXfrm>
    </dsp:sp>
    <dsp:sp modelId="{74023F03-DF06-400E-BE42-A30C8BFDFF49}">
      <dsp:nvSpPr>
        <dsp:cNvPr id="0" name=""/>
        <dsp:cNvSpPr/>
      </dsp:nvSpPr>
      <dsp:spPr>
        <a:xfrm>
          <a:off x="1791851" y="223940"/>
          <a:ext cx="344622" cy="4031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kern="1200"/>
        </a:p>
      </dsp:txBody>
      <dsp:txXfrm>
        <a:off x="1791851" y="304568"/>
        <a:ext cx="241235" cy="241886"/>
      </dsp:txXfrm>
    </dsp:sp>
    <dsp:sp modelId="{594FF4E8-A6EF-4F28-8608-62F435BB0535}">
      <dsp:nvSpPr>
        <dsp:cNvPr id="0" name=""/>
        <dsp:cNvSpPr/>
      </dsp:nvSpPr>
      <dsp:spPr>
        <a:xfrm>
          <a:off x="2279524" y="0"/>
          <a:ext cx="1625576" cy="851024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Heterotrófico</a:t>
          </a:r>
          <a:endParaRPr lang="pt-BR" sz="2000" kern="1200" dirty="0"/>
        </a:p>
      </dsp:txBody>
      <dsp:txXfrm>
        <a:off x="2304450" y="24926"/>
        <a:ext cx="1575724" cy="801172"/>
      </dsp:txXfrm>
    </dsp:sp>
    <dsp:sp modelId="{79DBB7C3-4A8C-4F15-8C11-322420A2CEC2}">
      <dsp:nvSpPr>
        <dsp:cNvPr id="0" name=""/>
        <dsp:cNvSpPr/>
      </dsp:nvSpPr>
      <dsp:spPr>
        <a:xfrm>
          <a:off x="4067658" y="223940"/>
          <a:ext cx="344622" cy="4031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kern="1200"/>
        </a:p>
      </dsp:txBody>
      <dsp:txXfrm>
        <a:off x="4067658" y="304568"/>
        <a:ext cx="241235" cy="241886"/>
      </dsp:txXfrm>
    </dsp:sp>
    <dsp:sp modelId="{CC760BC1-1314-4BBA-B3B5-990AAC7B58BD}">
      <dsp:nvSpPr>
        <dsp:cNvPr id="0" name=""/>
        <dsp:cNvSpPr/>
      </dsp:nvSpPr>
      <dsp:spPr>
        <a:xfrm>
          <a:off x="4555331" y="0"/>
          <a:ext cx="1625576" cy="851024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Autotrófico</a:t>
          </a:r>
          <a:endParaRPr lang="pt-BR" sz="2000" kern="1200" dirty="0"/>
        </a:p>
      </dsp:txBody>
      <dsp:txXfrm>
        <a:off x="4580257" y="24926"/>
        <a:ext cx="1575724" cy="801172"/>
      </dsp:txXfrm>
    </dsp:sp>
    <dsp:sp modelId="{AFDBDBC8-DFF7-4CE0-B020-172E16E0A8AF}">
      <dsp:nvSpPr>
        <dsp:cNvPr id="0" name=""/>
        <dsp:cNvSpPr/>
      </dsp:nvSpPr>
      <dsp:spPr>
        <a:xfrm>
          <a:off x="6343465" y="223940"/>
          <a:ext cx="344622" cy="4031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kern="1200"/>
        </a:p>
      </dsp:txBody>
      <dsp:txXfrm>
        <a:off x="6343465" y="304568"/>
        <a:ext cx="241235" cy="241886"/>
      </dsp:txXfrm>
    </dsp:sp>
    <dsp:sp modelId="{CD765852-ACE1-49ED-9F8E-6700651723C1}">
      <dsp:nvSpPr>
        <dsp:cNvPr id="0" name=""/>
        <dsp:cNvSpPr/>
      </dsp:nvSpPr>
      <dsp:spPr>
        <a:xfrm>
          <a:off x="6831137" y="0"/>
          <a:ext cx="1625576" cy="851024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Heterotrófico</a:t>
          </a:r>
          <a:endParaRPr lang="pt-BR" sz="2000" kern="1200" dirty="0"/>
        </a:p>
      </dsp:txBody>
      <dsp:txXfrm>
        <a:off x="6856063" y="24926"/>
        <a:ext cx="1575724" cy="801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gif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gif>
</file>

<file path=ppt/media/image4.jpeg>
</file>

<file path=ppt/media/image5.jpeg>
</file>

<file path=ppt/media/image6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BB6EC-EB9B-4FC8-B6B6-C4E6F7EEB121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71027-AA69-4403-B5B8-33676B8593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895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1027-AA69-4403-B5B8-33676B859371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935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98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609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509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649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36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382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80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63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19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69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008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33E27-C282-4C43-B0B8-04669927A4FB}" type="datetimeFigureOut">
              <a:rPr lang="pt-BR" smtClean="0"/>
              <a:t>25/11/2016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EC3AE-F73B-43DB-B423-AD50F58665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42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Origem da Vida e Evolução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03848" y="5445224"/>
            <a:ext cx="6400800" cy="1752600"/>
          </a:xfrm>
        </p:spPr>
        <p:txBody>
          <a:bodyPr/>
          <a:lstStyle/>
          <a:p>
            <a:r>
              <a:rPr lang="pt-BR" dirty="0" smtClean="0">
                <a:solidFill>
                  <a:schemeClr val="tx1"/>
                </a:solidFill>
              </a:rPr>
              <a:t>Pedro César Soares de Freitas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freitaspedrocesar@gmail.com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52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pt-BR" dirty="0" smtClean="0"/>
              <a:t>Evolução Química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As condições da Terra nessa época não eram das melhores (4,6 bi):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Temperaturas elevadas</a:t>
            </a:r>
          </a:p>
          <a:p>
            <a:pPr marL="0" indent="0">
              <a:buNone/>
            </a:pPr>
            <a:r>
              <a:rPr lang="pt-BR" dirty="0" smtClean="0"/>
              <a:t>. Radiação (ausência de ozônio)</a:t>
            </a:r>
          </a:p>
          <a:p>
            <a:pPr marL="0" indent="0">
              <a:buNone/>
            </a:pPr>
            <a:r>
              <a:rPr lang="pt-BR" dirty="0" smtClean="0"/>
              <a:t>. Gases tóxicos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833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Evolução Química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/>
          <a:lstStyle/>
          <a:p>
            <a:r>
              <a:rPr lang="pt-BR" dirty="0" smtClean="0"/>
              <a:t>Gases da atmosfera primitiva: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sz="2400" dirty="0" smtClean="0"/>
              <a:t>. Metano (CH4)</a:t>
            </a:r>
          </a:p>
          <a:p>
            <a:pPr marL="0" indent="0">
              <a:buNone/>
            </a:pPr>
            <a:r>
              <a:rPr lang="pt-BR" sz="2400" dirty="0" smtClean="0"/>
              <a:t>. Amônia (NH3)</a:t>
            </a:r>
          </a:p>
          <a:p>
            <a:pPr marL="0" indent="0">
              <a:buNone/>
            </a:pPr>
            <a:r>
              <a:rPr lang="pt-BR" sz="2400" dirty="0" smtClean="0"/>
              <a:t>. Hidrogênio (gás) (H2)</a:t>
            </a:r>
          </a:p>
          <a:p>
            <a:pPr marL="0" indent="0">
              <a:buNone/>
            </a:pPr>
            <a:r>
              <a:rPr lang="pt-BR" sz="2400" dirty="0" smtClean="0"/>
              <a:t>. Água (vapor) (H2O)</a:t>
            </a:r>
          </a:p>
          <a:p>
            <a:pPr marL="0" indent="0">
              <a:buNone/>
            </a:pPr>
            <a:endParaRPr lang="pt-BR" sz="2400" dirty="0" smtClean="0"/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  <a:p>
            <a:r>
              <a:rPr lang="pt-BR" dirty="0" smtClean="0"/>
              <a:t>Mares primitivos decorrentes da chuva</a:t>
            </a:r>
            <a:endParaRPr lang="pt-BR" dirty="0"/>
          </a:p>
        </p:txBody>
      </p:sp>
      <p:pic>
        <p:nvPicPr>
          <p:cNvPr id="9218" name="Picture 2" descr="http://image.slidesharecdn.com/terra-umplanetacomvida-111025051757-phpapp01/95/terra-um-planeta-com-vida-3-728.jpg?cb=131953797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348880"/>
            <a:ext cx="4368485" cy="32763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06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143000"/>
          </a:xfrm>
        </p:spPr>
        <p:txBody>
          <a:bodyPr/>
          <a:lstStyle/>
          <a:p>
            <a:r>
              <a:rPr lang="pt-BR" dirty="0" smtClean="0"/>
              <a:t>Evolução Química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592" y="764704"/>
            <a:ext cx="8229600" cy="5544616"/>
          </a:xfrm>
        </p:spPr>
        <p:txBody>
          <a:bodyPr>
            <a:normAutofit/>
          </a:bodyPr>
          <a:lstStyle/>
          <a:p>
            <a:r>
              <a:rPr lang="pt-BR" sz="2800" dirty="0" smtClean="0"/>
              <a:t>Radiação solar e altas temperaturas permitiram a formação de moléculas complexas, orgânicas</a:t>
            </a:r>
          </a:p>
          <a:p>
            <a:endParaRPr lang="pt-BR" sz="2800" dirty="0"/>
          </a:p>
          <a:p>
            <a:r>
              <a:rPr lang="pt-BR" sz="2800" dirty="0" smtClean="0"/>
              <a:t>Deposição dessas moléculas na água aquecida</a:t>
            </a:r>
          </a:p>
          <a:p>
            <a:endParaRPr lang="pt-BR" sz="2800" dirty="0"/>
          </a:p>
          <a:p>
            <a:r>
              <a:rPr lang="pt-BR" sz="2800" dirty="0" smtClean="0"/>
              <a:t>“Caldo nutritivo”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8196" name="Picture 4" descr="http://origemdavida.blog.com/files/2012/07/coacervad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3745141"/>
            <a:ext cx="5561297" cy="3007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01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t-BR" dirty="0" smtClean="0"/>
              <a:t>Evolução Química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4525963"/>
          </a:xfrm>
        </p:spPr>
        <p:txBody>
          <a:bodyPr/>
          <a:lstStyle/>
          <a:p>
            <a:r>
              <a:rPr lang="pt-BR" dirty="0" smtClean="0"/>
              <a:t>O experimento de Miller-</a:t>
            </a:r>
            <a:r>
              <a:rPr lang="pt-BR" dirty="0" err="1" smtClean="0"/>
              <a:t>Urey</a:t>
            </a:r>
            <a:r>
              <a:rPr lang="pt-BR" dirty="0" smtClean="0"/>
              <a:t> (1953)</a:t>
            </a:r>
          </a:p>
          <a:p>
            <a:endParaRPr lang="pt-BR" dirty="0"/>
          </a:p>
        </p:txBody>
      </p:sp>
      <p:pic>
        <p:nvPicPr>
          <p:cNvPr id="11268" name="Picture 4" descr="http://upload.wikimedia.org/wikipedia/commons/thumb/5/54/Miller-Urey_experiment-en.svg/2000px-Miller-Urey_experiment-en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84784"/>
            <a:ext cx="5773574" cy="5375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96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Discussão: A primeira célula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Nas condições extremas da Terra primitiva surge, então, um organismo isolado do meio, que possui metabolismo e capacidade de se reproduzir</a:t>
            </a:r>
          </a:p>
          <a:p>
            <a:pPr marL="0" indent="0">
              <a:buNone/>
            </a:pPr>
            <a:endParaRPr lang="pt-BR" dirty="0"/>
          </a:p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Como era sua forma de vida?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755576" y="5229200"/>
            <a:ext cx="2520280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Autótrofo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788024" y="5229200"/>
            <a:ext cx="2952328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Heterótrofo</a:t>
            </a:r>
            <a:endParaRPr lang="pt-BR" dirty="0"/>
          </a:p>
        </p:txBody>
      </p:sp>
      <p:sp>
        <p:nvSpPr>
          <p:cNvPr id="6" name="Multiplicar 5"/>
          <p:cNvSpPr/>
          <p:nvPr/>
        </p:nvSpPr>
        <p:spPr>
          <a:xfrm>
            <a:off x="3419872" y="5049279"/>
            <a:ext cx="1202432" cy="1129282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384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r>
              <a:rPr lang="pt-BR" dirty="0" smtClean="0"/>
              <a:t>Discussão: A primeira célula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55576" y="1520689"/>
            <a:ext cx="2520280" cy="76944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Autótrofo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5508104" y="1520689"/>
            <a:ext cx="2952328" cy="76944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Heterótrofo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766241" y="2492896"/>
            <a:ext cx="244827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. Produz seu próprio alimento, não o busca no meio</a:t>
            </a:r>
          </a:p>
          <a:p>
            <a:endParaRPr lang="pt-BR" sz="2400" dirty="0"/>
          </a:p>
          <a:p>
            <a:r>
              <a:rPr lang="pt-BR" sz="2400" dirty="0" smtClean="0"/>
              <a:t>. Muitas vezes não precisa se locomover</a:t>
            </a:r>
          </a:p>
          <a:p>
            <a:endParaRPr lang="pt-BR" sz="2400" dirty="0"/>
          </a:p>
          <a:p>
            <a:r>
              <a:rPr lang="pt-BR" sz="2400" dirty="0" smtClean="0"/>
              <a:t>. Faz respiração celular (energia)</a:t>
            </a:r>
            <a:endParaRPr lang="pt-BR" sz="24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5760132" y="2677562"/>
            <a:ext cx="24482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. Busca seu alimento no meio em que vive</a:t>
            </a:r>
          </a:p>
          <a:p>
            <a:endParaRPr lang="pt-BR" sz="2400" dirty="0"/>
          </a:p>
          <a:p>
            <a:r>
              <a:rPr lang="pt-BR" sz="2400" dirty="0" smtClean="0"/>
              <a:t>. Normalmente tem estruturas para locomoção</a:t>
            </a:r>
          </a:p>
          <a:p>
            <a:endParaRPr lang="pt-BR" sz="2400" dirty="0"/>
          </a:p>
          <a:p>
            <a:r>
              <a:rPr lang="pt-BR" sz="2400" dirty="0" smtClean="0"/>
              <a:t>. Faz respiração celular (energia)</a:t>
            </a:r>
          </a:p>
        </p:txBody>
      </p:sp>
    </p:spTree>
    <p:extLst>
      <p:ext uri="{BB962C8B-B14F-4D97-AF65-F5344CB8AC3E}">
        <p14:creationId xmlns:p14="http://schemas.microsoft.com/office/powerpoint/2010/main" val="230504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9144000" cy="6608832"/>
          </a:xfrm>
        </p:spPr>
        <p:txBody>
          <a:bodyPr>
            <a:normAutofit/>
          </a:bodyPr>
          <a:lstStyle/>
          <a:p>
            <a:r>
              <a:rPr lang="pt-BR" b="1" dirty="0" smtClean="0"/>
              <a:t>Hipótese heterotrófica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sz="2800" dirty="0" smtClean="0"/>
              <a:t>Primeiro ser vivo era </a:t>
            </a:r>
            <a:r>
              <a:rPr lang="pt-BR" sz="2800" b="1" dirty="0" smtClean="0"/>
              <a:t>Heterotrófico</a:t>
            </a:r>
          </a:p>
          <a:p>
            <a:pPr marL="0" indent="0">
              <a:buNone/>
            </a:pPr>
            <a:r>
              <a:rPr lang="pt-BR" sz="2800" dirty="0" smtClean="0"/>
              <a:t>. Fazia </a:t>
            </a:r>
            <a:r>
              <a:rPr lang="pt-BR" sz="2800" b="1" dirty="0"/>
              <a:t>F</a:t>
            </a:r>
            <a:r>
              <a:rPr lang="pt-BR" sz="2800" b="1" dirty="0" smtClean="0"/>
              <a:t>ermentação </a:t>
            </a:r>
            <a:r>
              <a:rPr lang="pt-BR" sz="2800" b="1" dirty="0"/>
              <a:t>A</a:t>
            </a:r>
            <a:r>
              <a:rPr lang="pt-BR" sz="2800" b="1" dirty="0" smtClean="0"/>
              <a:t>lcoólica (Anaeróbica)</a:t>
            </a:r>
          </a:p>
          <a:p>
            <a:pPr marL="0" indent="0">
              <a:buNone/>
            </a:pPr>
            <a:r>
              <a:rPr lang="pt-BR" sz="2800" dirty="0" smtClean="0"/>
              <a:t>. Ambiente rico em alimento</a:t>
            </a:r>
          </a:p>
          <a:p>
            <a:pPr marL="0" indent="0">
              <a:buNone/>
            </a:pPr>
            <a:endParaRPr lang="pt-BR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800" dirty="0" smtClean="0"/>
              <a:t>A medida que o tempo passou, o alimento estava acabando, e muitos indivíduos morrendo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800" dirty="0" smtClean="0"/>
              <a:t>Surge então uma célula Autotrófica, que se dá bem no meio em que está. Ela faz </a:t>
            </a:r>
            <a:r>
              <a:rPr lang="pt-BR" sz="2800" b="1" dirty="0" smtClean="0"/>
              <a:t>fotossíntese</a:t>
            </a:r>
            <a:r>
              <a:rPr lang="pt-BR" sz="2800" dirty="0" smtClean="0"/>
              <a:t> e libera oxigênio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800" dirty="0" smtClean="0"/>
              <a:t>Possibilita a </a:t>
            </a:r>
            <a:r>
              <a:rPr lang="pt-BR" sz="2800" b="1" dirty="0" smtClean="0"/>
              <a:t>Respiração Celular</a:t>
            </a:r>
            <a:endParaRPr lang="pt-BR" sz="2800" b="1" dirty="0"/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2680974373"/>
              </p:ext>
            </p:extLst>
          </p:nvPr>
        </p:nvGraphicFramePr>
        <p:xfrm>
          <a:off x="539552" y="5819826"/>
          <a:ext cx="8172400" cy="562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539552" y="6424166"/>
            <a:ext cx="16561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Fermentação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63888" y="6424166"/>
            <a:ext cx="16561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Fotossíntese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6588224" y="6424166"/>
            <a:ext cx="194421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Respiração celular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109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/>
          <a:lstStyle/>
          <a:p>
            <a:r>
              <a:rPr lang="pt-BR" b="1" dirty="0" smtClean="0"/>
              <a:t>Hipótese Autotrófica</a:t>
            </a:r>
          </a:p>
          <a:p>
            <a:pPr marL="0" indent="0">
              <a:buNone/>
            </a:pPr>
            <a:r>
              <a:rPr lang="pt-BR" sz="2400" dirty="0" smtClean="0"/>
              <a:t>. </a:t>
            </a:r>
            <a:r>
              <a:rPr lang="pt-BR" sz="2800" dirty="0" smtClean="0"/>
              <a:t>Primeiro ser vivo era </a:t>
            </a:r>
            <a:r>
              <a:rPr lang="pt-BR" sz="2800" b="1" dirty="0" smtClean="0"/>
              <a:t>Autotrófico</a:t>
            </a:r>
          </a:p>
          <a:p>
            <a:pPr marL="0" indent="0">
              <a:buNone/>
            </a:pPr>
            <a:r>
              <a:rPr lang="pt-BR" sz="2800" dirty="0" smtClean="0"/>
              <a:t>. Fazia </a:t>
            </a:r>
            <a:r>
              <a:rPr lang="pt-BR" sz="2800" b="1" dirty="0" smtClean="0"/>
              <a:t>quimiossíntese</a:t>
            </a:r>
            <a:r>
              <a:rPr lang="pt-BR" sz="2800" dirty="0" smtClean="0"/>
              <a:t> (obtenção de energia para produção de matéria orgânica através de matéria inorgânica)</a:t>
            </a:r>
          </a:p>
          <a:p>
            <a:pPr marL="0" indent="0">
              <a:buNone/>
            </a:pPr>
            <a:r>
              <a:rPr lang="pt-BR" sz="2800" dirty="0" smtClean="0"/>
              <a:t>. Vivia no fundo dos oceanos (local mais protegido, isolado)</a:t>
            </a:r>
          </a:p>
          <a:p>
            <a:pPr marL="0" indent="0">
              <a:buNone/>
            </a:pPr>
            <a:endParaRPr lang="pt-BR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800" dirty="0" smtClean="0"/>
              <a:t>Depois surgem os </a:t>
            </a:r>
            <a:r>
              <a:rPr lang="pt-BR" sz="2800" b="1" dirty="0" smtClean="0"/>
              <a:t>heterotróficos</a:t>
            </a:r>
            <a:r>
              <a:rPr lang="pt-BR" sz="2800" dirty="0" smtClean="0"/>
              <a:t> e </a:t>
            </a:r>
            <a:r>
              <a:rPr lang="pt-BR" sz="2800" b="1" dirty="0" smtClean="0"/>
              <a:t>autotróficos fotossintetizantes</a:t>
            </a:r>
            <a:endParaRPr lang="pt-BR" sz="2800" b="1" dirty="0"/>
          </a:p>
        </p:txBody>
      </p:sp>
      <p:graphicFrame>
        <p:nvGraphicFramePr>
          <p:cNvPr id="19" name="Diagrama 18"/>
          <p:cNvGraphicFramePr/>
          <p:nvPr>
            <p:extLst>
              <p:ext uri="{D42A27DB-BD31-4B8C-83A1-F6EECF244321}">
                <p14:modId xmlns:p14="http://schemas.microsoft.com/office/powerpoint/2010/main" val="4213416478"/>
              </p:ext>
            </p:extLst>
          </p:nvPr>
        </p:nvGraphicFramePr>
        <p:xfrm>
          <a:off x="395536" y="5229200"/>
          <a:ext cx="8460432" cy="851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CaixaDeTexto 19"/>
          <p:cNvSpPr txBox="1"/>
          <p:nvPr/>
        </p:nvSpPr>
        <p:spPr>
          <a:xfrm>
            <a:off x="2699792" y="6192927"/>
            <a:ext cx="16561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Fermentação</a:t>
            </a:r>
            <a:endParaRPr lang="pt-BR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5006513" y="6192927"/>
            <a:ext cx="16561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Fotossíntese</a:t>
            </a:r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7158841" y="6192927"/>
            <a:ext cx="194421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Respiração celular</a:t>
            </a:r>
            <a:endParaRPr lang="pt-BR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441035" y="6192927"/>
            <a:ext cx="16561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Quimiossíntese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508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836712"/>
            <a:ext cx="8229600" cy="5544616"/>
          </a:xfrm>
        </p:spPr>
        <p:txBody>
          <a:bodyPr>
            <a:normAutofit/>
          </a:bodyPr>
          <a:lstStyle/>
          <a:p>
            <a:r>
              <a:rPr lang="pt-BR" b="1" dirty="0" smtClean="0"/>
              <a:t>Teoria da Evolução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Teoria</a:t>
            </a:r>
            <a:r>
              <a:rPr lang="pt-BR" dirty="0" smtClean="0"/>
              <a:t>: conjunto de hipóteses amplamente estudadas, testadas e observadas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Toda a vida na terra se originou a partir de um único organismo, que foi sendo selecionado pelo ambiente e modificado ao longo de bilhões de anos, dando origem, em seus descendentes, a várias formas e funções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725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rvore de darw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60906"/>
            <a:ext cx="6198326" cy="62190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01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origem da vida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 smtClean="0"/>
              <a:t>“Biólogos” e outros cientistas antigos desde sempre se perguntaram: de onde veio a vida?</a:t>
            </a:r>
          </a:p>
          <a:p>
            <a:endParaRPr lang="pt-BR" dirty="0"/>
          </a:p>
          <a:p>
            <a:r>
              <a:rPr lang="pt-BR" dirty="0" smtClean="0"/>
              <a:t>Observações e inúmeras </a:t>
            </a:r>
            <a:r>
              <a:rPr lang="pt-BR" b="1" dirty="0" smtClean="0"/>
              <a:t>hipóteses</a:t>
            </a:r>
          </a:p>
          <a:p>
            <a:pPr marL="0" indent="0">
              <a:buNone/>
            </a:pPr>
            <a:r>
              <a:rPr lang="pt-BR" sz="2600" dirty="0" smtClean="0"/>
              <a:t>. </a:t>
            </a:r>
            <a:r>
              <a:rPr lang="pt-BR" sz="2400" dirty="0" smtClean="0"/>
              <a:t>Aparecimento de microrganismos, vermes, ratos em locais propícios</a:t>
            </a:r>
          </a:p>
          <a:p>
            <a:pPr marL="0" indent="0">
              <a:buNone/>
            </a:pPr>
            <a:r>
              <a:rPr lang="pt-BR" sz="2400" dirty="0" smtClean="0"/>
              <a:t>. </a:t>
            </a:r>
            <a:r>
              <a:rPr lang="pt-BR" sz="2400" b="1" dirty="0" smtClean="0"/>
              <a:t>Força vital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Explicação para os fenômenos: </a:t>
            </a:r>
            <a:r>
              <a:rPr lang="pt-BR" dirty="0" smtClean="0">
                <a:solidFill>
                  <a:srgbClr val="C00000"/>
                </a:solidFill>
              </a:rPr>
              <a:t>ABIOGÊNESE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38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438978"/>
            <a:ext cx="8229600" cy="4525963"/>
          </a:xfrm>
        </p:spPr>
        <p:txBody>
          <a:bodyPr>
            <a:normAutofit/>
          </a:bodyPr>
          <a:lstStyle/>
          <a:p>
            <a:r>
              <a:rPr lang="pt-BR" sz="3600" dirty="0" smtClean="0"/>
              <a:t>Evidências:</a:t>
            </a:r>
          </a:p>
          <a:p>
            <a:pPr marL="0" indent="0">
              <a:buNone/>
            </a:pPr>
            <a:r>
              <a:rPr lang="pt-BR" sz="3600" dirty="0" smtClean="0"/>
              <a:t>. </a:t>
            </a:r>
            <a:r>
              <a:rPr lang="pt-BR" sz="3600" b="1" dirty="0" smtClean="0"/>
              <a:t>Fósseis</a:t>
            </a:r>
          </a:p>
        </p:txBody>
      </p:sp>
      <p:pic>
        <p:nvPicPr>
          <p:cNvPr id="4098" name="Picture 2" descr="https://archosaurmusings.files.wordpress.com/2012/02/img_604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764704"/>
            <a:ext cx="3421416" cy="41764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darwinismo.files.wordpress.com/2013/05/trilobit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7" t="5927" r="9844" b="5927"/>
          <a:stretch/>
        </p:blipFill>
        <p:spPr bwMode="auto">
          <a:xfrm>
            <a:off x="2990779" y="187137"/>
            <a:ext cx="3450473" cy="2665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1.bp.blogspot.com/_Mm6JEF4lsfA/TO5cwmyNRaI/AAAAAAAAAv4/azZAPQQ5vJY/s1600/f%25C3%25B3ssisl+de+peix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699" y="4264526"/>
            <a:ext cx="2478160" cy="22020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chc.cienciahoje.uol.com.br/wp-content/uploads/2011/11/os-fosseis-em-ambar-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30" y="2636912"/>
            <a:ext cx="3482752" cy="20316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://images.forwallpaper.com/files/thumbs/preview/97/974595__horsetail-fossil_p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64041"/>
            <a:ext cx="2044991" cy="16370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/>
          <p:cNvSpPr txBox="1"/>
          <p:nvPr/>
        </p:nvSpPr>
        <p:spPr>
          <a:xfrm>
            <a:off x="4380974" y="4269918"/>
            <a:ext cx="4763026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Restos petrificados/marcados na rocha de indivíduos que viveram a milhões de anos no passado</a:t>
            </a:r>
          </a:p>
          <a:p>
            <a:pPr marL="285750" indent="-285750">
              <a:buFontTx/>
              <a:buChar char="-"/>
            </a:pPr>
            <a:r>
              <a:rPr lang="pt-BR" sz="2400" b="1" dirty="0" smtClean="0"/>
              <a:t>Modificações graduais</a:t>
            </a:r>
          </a:p>
          <a:p>
            <a:pPr marL="285750" indent="-285750">
              <a:buFontTx/>
              <a:buChar char="-"/>
            </a:pPr>
            <a:r>
              <a:rPr lang="pt-BR" sz="2400" b="1" dirty="0" smtClean="0"/>
              <a:t>Semelhanças com organismos atuais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420559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. </a:t>
            </a:r>
            <a:r>
              <a:rPr lang="pt-BR" b="1" dirty="0"/>
              <a:t>Genoma / Evidências moleculares</a:t>
            </a:r>
          </a:p>
          <a:p>
            <a:endParaRPr lang="pt-BR" dirty="0"/>
          </a:p>
        </p:txBody>
      </p:sp>
      <p:pic>
        <p:nvPicPr>
          <p:cNvPr id="5124" name="Picture 4" descr="http://dcm.ffclrp.usp.br/blogciencia/upload/VIA_GENE_bas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427" y="3140968"/>
            <a:ext cx="4253883" cy="2520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://d.fastcompany.net/multisite_files/fastcompany/poster/2014/03/3028124-poster-p-dn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66" y="765546"/>
            <a:ext cx="4992555" cy="2808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42813" y="3991704"/>
            <a:ext cx="4763026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Muitas das moléculas bioquímicas que vemos nos organismos hoje são compartilhadas por TODAS as formas de vida </a:t>
            </a:r>
          </a:p>
          <a:p>
            <a:r>
              <a:rPr lang="pt-BR" sz="2400" b="1" dirty="0" smtClean="0"/>
              <a:t>. DNA/RNA</a:t>
            </a:r>
          </a:p>
          <a:p>
            <a:r>
              <a:rPr lang="pt-BR" sz="2400" b="1" dirty="0" smtClean="0"/>
              <a:t>. Proteínas</a:t>
            </a:r>
          </a:p>
          <a:p>
            <a:r>
              <a:rPr lang="pt-BR" sz="2400" b="1" dirty="0" smtClean="0"/>
              <a:t>. Enzimas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422881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da seleção natural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/>
              <a:t>. </a:t>
            </a:r>
            <a:r>
              <a:rPr lang="pt-BR" sz="2800" b="1" dirty="0" smtClean="0"/>
              <a:t>Homologia</a:t>
            </a:r>
            <a:endParaRPr lang="pt-BR" sz="2800" b="1" dirty="0"/>
          </a:p>
          <a:p>
            <a:pPr marL="0" indent="0">
              <a:buNone/>
            </a:pPr>
            <a:r>
              <a:rPr lang="pt-BR" sz="2800" dirty="0" smtClean="0"/>
              <a:t>Origem comum dos órgãos</a:t>
            </a:r>
            <a:endParaRPr lang="pt-BR" sz="2800" dirty="0"/>
          </a:p>
        </p:txBody>
      </p:sp>
      <p:pic>
        <p:nvPicPr>
          <p:cNvPr id="6146" name="Picture 2" descr="http://www.auladeanatomia.com/comparada/ac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447246"/>
            <a:ext cx="7488922" cy="4223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313388" y="1779894"/>
            <a:ext cx="2878425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Ossos homólogos do braço de Mamíferos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19102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da seleção natural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. </a:t>
            </a:r>
            <a:r>
              <a:rPr lang="pt-BR" b="1" dirty="0"/>
              <a:t>Órgãos </a:t>
            </a:r>
            <a:r>
              <a:rPr lang="pt-BR" b="1" dirty="0" smtClean="0"/>
              <a:t>vestigiais e Embriologia </a:t>
            </a:r>
            <a:r>
              <a:rPr lang="pt-BR" b="1" dirty="0"/>
              <a:t>comparada</a:t>
            </a:r>
          </a:p>
          <a:p>
            <a:endParaRPr lang="pt-BR" dirty="0"/>
          </a:p>
        </p:txBody>
      </p:sp>
      <p:pic>
        <p:nvPicPr>
          <p:cNvPr id="7170" name="Picture 2" descr="http://files.embriologia2.webnode.es/200000002-297742a71e/3PEB-Evidencia-embriologic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204864"/>
            <a:ext cx="3566963" cy="43916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tedaltenberg.com/teacher/wms/science/images/vestigial-whale1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422815"/>
            <a:ext cx="4536504" cy="21737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762634" y="3933056"/>
            <a:ext cx="208823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Vestígios da cintura pélvica de baleias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762634" y="2348880"/>
            <a:ext cx="266429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Embriões de vertebrados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82255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468560" y="260648"/>
            <a:ext cx="8229600" cy="1143000"/>
          </a:xfrm>
        </p:spPr>
        <p:txBody>
          <a:bodyPr/>
          <a:lstStyle/>
          <a:p>
            <a:r>
              <a:rPr lang="pt-BR" dirty="0" smtClean="0"/>
              <a:t>Teorias evolutivas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/>
          <a:lstStyle/>
          <a:p>
            <a:r>
              <a:rPr lang="pt-BR" dirty="0" smtClean="0"/>
              <a:t>Jean-Baptiste </a:t>
            </a:r>
            <a:r>
              <a:rPr lang="pt-BR" b="1" dirty="0" smtClean="0"/>
              <a:t>Lamarck </a:t>
            </a:r>
            <a:r>
              <a:rPr lang="pt-BR" dirty="0" smtClean="0"/>
              <a:t>(1744-1829)</a:t>
            </a:r>
            <a:endParaRPr lang="pt-BR" b="1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sz="2800" dirty="0" smtClean="0"/>
              <a:t>Importante naturalista francês</a:t>
            </a:r>
          </a:p>
          <a:p>
            <a:pPr marL="0" indent="0">
              <a:buNone/>
            </a:pPr>
            <a:r>
              <a:rPr lang="pt-BR" sz="2800" dirty="0" smtClean="0"/>
              <a:t>. Um dos </a:t>
            </a:r>
            <a:r>
              <a:rPr lang="pt-BR" sz="2800" b="1" dirty="0" smtClean="0"/>
              <a:t>primeiros</a:t>
            </a:r>
            <a:r>
              <a:rPr lang="pt-BR" sz="2800" dirty="0" smtClean="0"/>
              <a:t> a falar sobre evolução, e propor uma teoria para explica-la</a:t>
            </a:r>
          </a:p>
          <a:p>
            <a:pPr marL="0" indent="0">
              <a:buNone/>
            </a:pPr>
            <a:r>
              <a:rPr lang="pt-BR" sz="2800" dirty="0" smtClean="0"/>
              <a:t>. Citado por Darwin na </a:t>
            </a:r>
            <a:r>
              <a:rPr lang="pt-BR" sz="2800" i="1" dirty="0" smtClean="0"/>
              <a:t>Origem das Espécies</a:t>
            </a:r>
          </a:p>
          <a:p>
            <a:pPr marL="0" indent="0">
              <a:buNone/>
            </a:pPr>
            <a:r>
              <a:rPr lang="pt-BR" sz="2800" dirty="0" smtClean="0"/>
              <a:t>. Criticado por falar em evolução</a:t>
            </a:r>
            <a:endParaRPr lang="pt-BR" sz="2800" dirty="0"/>
          </a:p>
          <a:p>
            <a:pPr marL="0" indent="0">
              <a:buNone/>
            </a:pPr>
            <a:r>
              <a:rPr lang="pt-BR" sz="2800" dirty="0" smtClean="0"/>
              <a:t>. Conceito de </a:t>
            </a:r>
            <a:r>
              <a:rPr lang="pt-BR" sz="2800" b="1" dirty="0" smtClean="0"/>
              <a:t>adaptação</a:t>
            </a:r>
            <a:r>
              <a:rPr lang="pt-BR" sz="2800" dirty="0" smtClean="0"/>
              <a:t> ao meio</a:t>
            </a:r>
            <a:endParaRPr lang="pt-BR" sz="2800" dirty="0"/>
          </a:p>
        </p:txBody>
      </p:sp>
      <p:pic>
        <p:nvPicPr>
          <p:cNvPr id="1026" name="Picture 2" descr="http://upload.wikimedia.org/wikipedia/commons/a/a5/Jean-Baptiste_de_Lamarc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260648"/>
            <a:ext cx="1997091" cy="2520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79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/>
          <a:lstStyle/>
          <a:p>
            <a:r>
              <a:rPr lang="pt-BR" dirty="0" smtClean="0"/>
              <a:t>A teoria de Lamarck se baseava em </a:t>
            </a:r>
            <a:r>
              <a:rPr lang="pt-BR" b="1" dirty="0" smtClean="0"/>
              <a:t>duas</a:t>
            </a:r>
            <a:r>
              <a:rPr lang="pt-BR" dirty="0" smtClean="0"/>
              <a:t> leis fundamentais:</a:t>
            </a:r>
          </a:p>
          <a:p>
            <a:endParaRPr lang="pt-BR" dirty="0"/>
          </a:p>
          <a:p>
            <a:pPr marL="514350" indent="-514350">
              <a:buAutoNum type="arabicParenBoth"/>
            </a:pPr>
            <a:r>
              <a:rPr lang="pt-BR" dirty="0" smtClean="0"/>
              <a:t>Lei do uso e desuso:</a:t>
            </a:r>
          </a:p>
          <a:p>
            <a:pPr marL="514350" indent="-514350">
              <a:buAutoNum type="arabicParenBoth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No processo de </a:t>
            </a:r>
            <a:r>
              <a:rPr lang="pt-BR" b="1" dirty="0" smtClean="0"/>
              <a:t>adaptação</a:t>
            </a:r>
            <a:r>
              <a:rPr lang="pt-BR" dirty="0" smtClean="0"/>
              <a:t> ao meio, o </a:t>
            </a:r>
            <a:r>
              <a:rPr lang="pt-BR" dirty="0" smtClean="0">
                <a:solidFill>
                  <a:srgbClr val="FF0000"/>
                </a:solidFill>
              </a:rPr>
              <a:t>uso</a:t>
            </a:r>
            <a:r>
              <a:rPr lang="pt-BR" dirty="0" smtClean="0"/>
              <a:t> ou </a:t>
            </a:r>
            <a:r>
              <a:rPr lang="pt-BR" dirty="0" smtClean="0">
                <a:solidFill>
                  <a:srgbClr val="0070C0"/>
                </a:solidFill>
              </a:rPr>
              <a:t>desuso </a:t>
            </a:r>
            <a:r>
              <a:rPr lang="pt-BR" dirty="0" smtClean="0"/>
              <a:t>de determinada parte do corpo faz com que ela se </a:t>
            </a:r>
            <a:r>
              <a:rPr lang="pt-BR" dirty="0" smtClean="0">
                <a:solidFill>
                  <a:srgbClr val="FF0000"/>
                </a:solidFill>
              </a:rPr>
              <a:t>desenvolva </a:t>
            </a:r>
            <a:r>
              <a:rPr lang="pt-BR" dirty="0" smtClean="0"/>
              <a:t>ou </a:t>
            </a:r>
            <a:r>
              <a:rPr lang="pt-BR" dirty="0" smtClean="0">
                <a:solidFill>
                  <a:srgbClr val="0070C0"/>
                </a:solidFill>
              </a:rPr>
              <a:t>atrofie</a:t>
            </a:r>
            <a:r>
              <a:rPr lang="pt-BR" dirty="0" smtClean="0"/>
              <a:t>, respectivamente</a:t>
            </a:r>
          </a:p>
          <a:p>
            <a:pPr marL="514350" indent="-514350">
              <a:buAutoNum type="arabicParenBoth"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04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gracieteoliveira.pbworks.com/f/1321735647/Flaming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697" y="3880054"/>
            <a:ext cx="4762500" cy="2943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(1) Lei </a:t>
            </a:r>
            <a:r>
              <a:rPr lang="pt-BR" dirty="0"/>
              <a:t>do uso e desuso: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074" name="Picture 2" descr="http://2.bp.blogspot.com/-MXqNL43x9fk/T0Q3PG6B9RI/AAAAAAAAAAk/1RVOWFjwy3A/s1600/evoluci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16833"/>
            <a:ext cx="5795553" cy="2592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45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4497" y="39414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smtClean="0"/>
              <a:t>(2) Lei da transmissão dos caracteres adquiridos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Alterações no corpo do organismo, causadas pelo uso e desuso, são </a:t>
            </a:r>
            <a:r>
              <a:rPr lang="pt-BR" b="1" dirty="0" smtClean="0"/>
              <a:t>transmitidas</a:t>
            </a:r>
            <a:r>
              <a:rPr lang="pt-BR" dirty="0" smtClean="0"/>
              <a:t> aos descendentes</a:t>
            </a:r>
          </a:p>
          <a:p>
            <a:pPr marL="0" indent="0">
              <a:buNone/>
            </a:pPr>
            <a:endParaRPr lang="pt-BR" dirty="0"/>
          </a:p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</a:t>
            </a:r>
            <a:r>
              <a:rPr lang="pt-BR" dirty="0" smtClean="0">
                <a:solidFill>
                  <a:srgbClr val="FF0000"/>
                </a:solidFill>
              </a:rPr>
              <a:t>Aqui estava o erro de Lamarck, pois as características adquiridas por uso e desuso, ao longo da vida, </a:t>
            </a:r>
            <a:r>
              <a:rPr lang="pt-BR" b="1" dirty="0" smtClean="0">
                <a:solidFill>
                  <a:srgbClr val="FF0000"/>
                </a:solidFill>
              </a:rPr>
              <a:t>NÃO</a:t>
            </a:r>
            <a:r>
              <a:rPr lang="pt-BR" dirty="0" smtClean="0">
                <a:solidFill>
                  <a:srgbClr val="FF0000"/>
                </a:solidFill>
              </a:rPr>
              <a:t> são transmitidas aos descendentes</a:t>
            </a:r>
          </a:p>
        </p:txBody>
      </p:sp>
      <p:pic>
        <p:nvPicPr>
          <p:cNvPr id="2050" name="Picture 2" descr="Image result for Arnold Schwarzenegger fisiculturis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24" y="4216445"/>
            <a:ext cx="3271489" cy="24482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uito magro engraçad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4095249"/>
            <a:ext cx="3211835" cy="25694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>
            <a:off x="3851920" y="5440581"/>
            <a:ext cx="1584176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17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4312" y="1454050"/>
            <a:ext cx="8229600" cy="4525963"/>
          </a:xfrm>
        </p:spPr>
        <p:txBody>
          <a:bodyPr/>
          <a:lstStyle/>
          <a:p>
            <a:r>
              <a:rPr lang="pt-BR" dirty="0" smtClean="0"/>
              <a:t>Charles Darwin (1809-1882)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sz="2800" dirty="0" smtClean="0"/>
              <a:t>Médico inglês</a:t>
            </a:r>
          </a:p>
          <a:p>
            <a:pPr marL="0" indent="0">
              <a:buNone/>
            </a:pPr>
            <a:r>
              <a:rPr lang="pt-BR" sz="2800" dirty="0" smtClean="0"/>
              <a:t>. Viagem a bordo do H. M. S. </a:t>
            </a:r>
            <a:r>
              <a:rPr lang="pt-BR" sz="2800" dirty="0" err="1" smtClean="0"/>
              <a:t>Beagle</a:t>
            </a:r>
            <a:endParaRPr lang="pt-BR" sz="2800" dirty="0" smtClean="0"/>
          </a:p>
          <a:p>
            <a:pPr marL="0" indent="0">
              <a:buNone/>
            </a:pPr>
            <a:r>
              <a:rPr lang="pt-BR" sz="2800" dirty="0" smtClean="0"/>
              <a:t>. Observações e estudos naturalistas</a:t>
            </a:r>
          </a:p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sz="2800" i="1" dirty="0" smtClean="0"/>
              <a:t>A Origem das Espécies </a:t>
            </a:r>
            <a:r>
              <a:rPr lang="pt-BR" sz="2800" dirty="0" smtClean="0"/>
              <a:t>(1859)</a:t>
            </a:r>
            <a:endParaRPr lang="pt-BR" sz="2800" i="1" dirty="0" smtClean="0"/>
          </a:p>
          <a:p>
            <a:pPr marL="0" indent="0">
              <a:buNone/>
            </a:pPr>
            <a:r>
              <a:rPr lang="pt-BR" sz="2800" dirty="0" smtClean="0"/>
              <a:t>. Não foi aceito pela sociedade</a:t>
            </a:r>
          </a:p>
        </p:txBody>
      </p:sp>
      <p:pic>
        <p:nvPicPr>
          <p:cNvPr id="4" name="Picture 2" descr="http://upload.wikimedia.org/wikipedia/commons/6/6f/Editorial_cartoon_depicting_Charles_Darwin_as_an_ape_(1871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57" y="3717032"/>
            <a:ext cx="2227785" cy="29969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data:image/jpeg;base64,/9j/4AAQSkZJRgABAQAAAQABAAD/2wCEAAkGBxQTEhUUExQVFhUXFxwbGBgXGBgcFxcYFxcdFxoXFxgcHSggGBolHRccITEhJSkrLi4uGB8zODMsNygtLisBCgoKBQUFDgUFDisZExkrKysrKysrKysrKysrKysrKysrKysrKysrKysrKysrKysrKysrKysrKysrKysrKysrK//AABEIAQoAvQMBIgACEQEDEQH/xAAbAAABBQEBAAAAAAAAAAAAAAADAQIEBQYHAP/EADkQAAEDAgQEBAUEAgEDBQAAAAEAAhEDIQQSMUEFUWFxBiKBkTKhscHwE0LR4SPxB1JichQzgpLi/8QAFAEBAAAAAAAAAAAAAAAAAAAAAP/EABQRAQAAAAAAAAAAAAAAAAAAAAD/2gAMAwEAAhEDEQA/AMk5iHCMCmuQBCHiGKRCa4SgiAIjNR3CXIlaEEd7UwsRyEwtQALUhCOWJjmIBynQvBq8UDCF6E9qQtQJkT8qWmEbLZBHheKK5qQsQCISOCMEjmoIrmoRapjmoLmoIrk0BSHBCcg07U1y8E16BAUtl6ExApEpMi80rzig8GJjmSkLivB6BHsQ3MRn1DF1ZcI8P4nE3p0zk/63+Vnvv6SgoyyEhaumYD/jdkf5qrnHkwBrfcyT8laN8CYRpH+M9y9/8oOOwlAXWsZ4Bwzh5S9h6GR2ghZPifguvS81MiqwGYFnc9ND7oMsGJ5T6jCDlcCCDobEHqEkIGQkLUSE1AOF5xXikJQNQ3p7yhEoA1AhuCK5DKDTJjgiQvOCAKSE8hMcUDQkcllIWoGKRg+H1av/ALdNzr6gGPdP4Xw5+IqspUwMzjAnQDcnoBddp4PwinhqLWUxJiC46uI1ce/0QZbw54JZTh9doe83ym7W9CNCVt6dKABEAbJ9JkIrUAv00OtTUxqG9w/lBV1KZ3UOrS5K1xI0g99L/n2USI690Ga41wNlYS9t9nbj+R0KyOO8KVtaTcw0sRMjeORXTazgbKt/WyPkGEHL38JrtkOpPEDcKLXwrm/ENRNiDbuO67c1zKzfMAsvxjgoBMNbBk30J1kbzMIOYPtzn5R3QiVLxeGLHEGDBIkaGFDcECVChEp7kIoGkrxPNKWpIQaeoEMlHqEKOUDoQ3BFaU17ZQBTg1PyqThcKXHaJiTFvf8AlBr/APjbh8GpW5tDG8xNzHWwXRHWtyFu6o/CPDG0qAgkyQehMASOit8USXeiD363NEY6yjA21XgZtJ7N+5/0gmtqwFGqPnRJBizCPb+UKoSP2u9L/RA2u/qodfEQEXEPYBcEejlEqVKZGxj1P3QCfjGiZIVJi8c0mxk91d1q4iweegY77BZ3ibZuabhvcCfkZBQT+EY/zZZ/CjeIaZfTNyHAS0t1kC1vl6rJ4WtFRuUnXn1jdawuzNg8oE6X25hBzLFUwYADy65MkTpOgFgB1VfUC0PiLDZHksa5odrOpnUDp0Co3NQQ3NnvP4EPKpZpoZbCAMJj9UZ4QXaoNI5IlIunBqBA1K8J4amlqBGNJIAEk2/odVpfDXh+pVPmYQA4GSBAGu+psPdVPBQ41WhupMbA35Fdd4VhMjAN97k33udf9oJeEpCm1rB+0Qh4ixlOm/P81/OSFiXHlKALmo1KnaxhuttT1JQ8tpKrMfx5tMlsiYJA7RHeZQWr2NaJk9PMdfdR6taNHSPzkud8e/5BY2plBFQi0fsnefXYR6qnoePHuMgBnYuj2/0g6bieIQBzQjxQAkOOg0WFpeJy97Z9fZRcdx4NeZ0KDaVOLOcPLlAmJdMnsAoWIpucL1PZv/6WSp+M2MqCZyjaAfuFe4fxhhazcopU763yH89UFdxjCOpkPGrb2+a1PB6wqMBJ1F+R7qh4hiKbwQ2csQIkxGrT2jadOepeB1cjL7C3Xtvsgd4o4S9wLgC+LzmHljpF5HXUbSsU6mRqF0nH4k/pm0wLz3v8t1z/AB7pJOoJgE6/2IQQcqDCkPNggFyAdVqA4CUd5QKmqDTJwCG4pzUB2NXnN7JGlKXILHgtFv6geXNsZAmCDMSbXEGbcl1/Bkmm08x8/RcUwhIdZs+oG8i5XX+EYmaTDrLZMaDnHqgkixJ6H1OqEae5/LIjXTIKdWNp5IK3iJhpiYjluuQ8Zw1epXeymTGhOpIIi5JgCCQuyVqQcI/P6UdvDcoMQP559Sg4NjuCOpeVzMptGjteZm3ootThbmvIBAgCCf3dB1XWuK+H2Ak53AnWCq7CeFWPcS3Tdx+gQZngXBoc3MA7S/dS/wDkDgH6NJr2jU3gaWXQ8BwZjYgac+yJ4w4b+vhnMGsfS6DgVDhpJ8xgRqY1230Xn0cji5pDOQaSQI6kknnqtDh6MWi7SZHZI/Dscfgv1NkFXR4zUkSBNibRoCPoug8PZnw4c0+YE2OhtJtHVZV3Dm07u1PLboZWh8L1ZpVAACOWmx/j5oJ9WoS0g6kRB66eixNaqTMgewG/1WoxWIN9hME8ucdgFnMflLiWzre0T1AQQXFR3lGqlAegbUKC43RHQhlBpk4FNKWUBZTZStXoQEw1XK4EwR629l0jwtjmvw7cgytY8tEkSRrJG1yRF9NVzSD+QtN4JxAb+q0i5aLzrE6+6Do9G+mn3TsQJb+dlXcFxJLIPxDXlf8AIVkXAIKw1yNoQKnED+dFLxtCSO49eir6tM2jU2n+Pmga2l+oZIt1UxwZTBJIa0c7BNpHK2FScQpOxVT9MGKYHm67fndBc8Or52h8jK427TH2U7G4lobqsL4l8RVMFTZTZQcWhsAj4SGi5m8FZTE+Os0mC3/tNz/aCX4jexmKLm/C4ebodj6/ZD/UDfMFQcNxjsTiQIMH4p5Kz4lhXUHZHSWn4Sdx331H4EAMS5zzr+fn3Wi8M0TSY7rqORER3F/sqLCUzuOx76yNwtNgDkpACJBMje4kfnRBV8UgFwmL7yY2I7aKgqsjeyt+LvBMi0yTzN49NFVPQQ6iC5qO4IbkEctTS1FcUMoNI9OTqjU1qBy9mXiLJhCArXK38PPiq0CIOpjb3VICpvDXj9Rs89Oc8oQdL4a7L5bkc+u9+atmmYjf/aouDVhlAzZgLAkan8n8laJttP8ASANUCJO1/soxpxm1tp8vz0UmodZ/IKR3TmggYuneALWHf15/wjYSk2nSgWcWhx9b/Uooo5nSdBf1Gg7fyqPjHi2hRc5rnEuA+FoJJFgIjnEIJfHcCHsuwOAnXlEnvMLCcS8KBznDK2zACWjUsuCN73lWvG/FOJc3/DhHQC05nkCTExA2tv0WcFbiVXNZlMRB101y280nl2QTuAeHm0TcebQk99vQ/Jamrw+nVH6NQA38hiS1wuPzcLmowfEA+1W5vM2PTcbq/wDC2PrvqtbUa4O/UbYixaBeSb2AB/2glV+DGkYEh2aJJ0AcIM7zb+ORnUwwTEfMcyPcrS8VcCSeRjrBjT6qgx9LMDB+MexiJHeEGQ4q/wA3w6cjb2191XvVhxVpa8gnl789VXvQBqBAejuQHBBHcmIrmoSDWVEMBFeE3IgHKaSiOCYQgcApODdlcHQNYjn3i/oo4aU3/wBW1hAJ1Oo29r+yDofh0eYuBzHNBmIGYaA7x0tFlqmk/wAet7qn4RQAgAABrTDdySZLjzJttbqr1uyAOWLHWB2vrHskBnpr9USo5NfN5QNYbEfnRU1XhzXVHTBvMEkgnTTSNTHNXLDeOluqE8RJN+fZADGYYFpAEX9pVTX4eDUgDytvyuIuB7+60AcHNkCbqHXw5zQDDYv1MzJ6AIKWphWhzQLCb87gG++6Fg5zueKbA4w0OyjOQNp2AnW6DxHHFxc1gMNBkwSS613Rr17clO4NYPMmQ2IO5Gp6T90EJ9d+ctcQMokNE3M7yBrH5KCGEN88A/S8/fdWLsHJDjEguibz5SR62+SdiogNDQY13LdPdBh/ElMeV0zNvrEeyoCtN4hwrzdoJbyHPTT836LOubGojuEEVwTXBHIQ3hBHhR3hSsqC9qDT1DdNJTquqa54GpCBsL1V4aL6odSvyQHOJ3nugbXxMj7KrxOIMgiQZtGvRWDuqhvpgvb0M+1/qIQbXw34nqUiZII/cXEk9565Z9F0jhHEWV2ywkgbwR9VwvDGf1AfhsB3mQekD6nmur+BmvFDz3c4kgxAaNmN3gRrvIuUGqgm83/Pz0TTrr0+ac35n6JKjrT8+yAWhJ5fkrxvcEJ7nRpvso9XyiBrp1/rZAJr8pgQBr7p2IcTpuPWSIUGvSzTaxMg9re1lJogNaOcDTrdBTtwWVzi4+V8T/5AmD3lTKYsYAg7xbXUhFxmlgL3veSDvuU80wGkmIJgg/Q/NAF5LWxvFtpnS5/NEL9KSCCA6JItJGgneeqk1abS0D/pNraCNI5X+SFBaQWjXcA+6DO+JeGuu5rXF+WBeztYBsY1Hy6rCF8l0giDBDtV1jHV3NZm56xoLfyuY+NKDGvFVji2pNxAuAJMw6BPafKUEApjikw+JbUEt13CflKADkJwUhzEKEF1iq94YL89gob3EKVinkaR7BQHVyNR6j+ED2VAlcJ0QBVGySnVg9EBDUhR83m/OYRqzJEqDUMEH3QTMOZgaAmTNxHMxroF1vgmMDGU2ue0uc0QGmYlt5A0lzXejVyXCtkxmyg2PaZ9lfcB8Rf+neAW+SwFxmEkSdNDc+utkHW24jQXv6Rab/x1R3ussrwXj5qOl2Ul0ZWCPJAEZupM3FgIV7Txhi47zsOX5yKCRVOx0lRMUTP/AJfQGP7vyTcS7MBrc7aRNp9l59cZc19iAdQTYSgivef8mYwAZH3j+lINYk9BB0OhFhylQqrjnGkTBJ00mBzP8JcViTYazBDrQwk5b+n0QSGgFpEyQZ26+W2uv5KZTrgti5GtzqdftHqqrGVfOBcDzg3GpgCY9+iUYkwGwBcQSL3vJP7TA5nVBah+UOgSW6iZIG3REYwkAAmJjlpr7KCyr/kdeNwRfXdTmVILQ4A312k7xyNkEN9cgkQQAQJPPn2N57LC+OcHnDi0WzTlNj5uTjYEEabdVuOMvbmiCJjUGNRubDb/AGsX4grkBxdbVvmnYkwT01B29EHNn0zTPXmCCOokEgn6IlHiL27yORQK3xGRF/ZChBpMLihUbI13CVyz2HxBY4ELQteHAOGhCC6xTel1W1mlW3EGQSqipU7oI1VhFwgucjVSoddBY0astUfGBC4VVuWlGxIvdBWPxNSmfK4hvLUD0KPS44/9wBtEixE2QsUEHCYbO4N569tSg03Cse5jf1GmIHkBgGDIkbnt15a7rg/iPM8MIMBgItMyCHNzDVwIIjp3XN6lS9h5W6D6D2SUMa9hBaSIMgA27kc+vRB2enxBrgCHF41FrREAdSdimYjiAblZlJc6NjAk2PK3ysudP8UPyU2NJL23LpsdhbUk9hHJBbxX9Ysc9/nlwN8trENeBaJmI2HRB0LF4sHyg66aGTAMR669Cm5optbWgyBOXfLpAOoi6yPBOMfqS7KGOzghrnEgi92ddRHWNEbCeIwakucAC45QBMATOaTmYSQRMRAQaGu/M4eY3s0ES3N9j/JQHYgtJB8oiQ4OmC4nTncC/IkqLjOKMbDHMuKstiWgTYEXgg3idUlR7XMaS0ZSRlbYEQSMwGob10juglV67rEEy8TYkgwSTmmxB06SrzhuKGUEk7NA1gixHLY6rPYGroWxlk5hIFyf2nYmdJhebXjMSTTYTLnZhGn7bTaB85QX/EXCo0ixIJPUcxzHcSsD4mptYPjABBzEvl0XHwaOkequsVxENkud5ZIOZ0ZdNMxEgWOo3C51x3Gf5XHSZlsGBFmuaXaiw2jvqgq8UAHWIPv6WNxZMDZQn1JMyT1Op6olMoBuapGExjmCAvEAi/8ApAdTIQdAxuJAcQ70jf8AtVlcg/l1O45SF1n6OIMwfT85oD1wVBqVVYuqhQcZQm4QCwRiqzqYPtZW7qYMzCo8Gf8AIz/yb9Qr5zkFVjmQncKpiHP5W+5+3sj4lghQsLjP0nEES06xqDzQTjT2359TqlbSi6NIIzNMg/dLl1+iCFVpg9ygvpQptRqGggEkaWv1m30Tn42ZL2zPxOaXBzrRJEw725o72ygOpwQY90FmzxJVaA1xFQNGQtcSRYmMoEQBHPkrmnxmXU6lM5srpykEkZhGvKCP/qVhS0h0T1nqrXh/EBScHGXEE6GBcSAdyJF9N+6DVl36VV9NploMwd23HljSzh/Fr2IxYcGuBz02tcIJ1kQQ487/ACXP8TxCXZmki5JBvBOoHSSb8rbI1PizqNQmzmH9rvhcz9sawYOuyC247jaYeZLTmaQQ114N8wn92a99IGt1mcc8zlvA0BNhtYaTz9ElSuHBwdd0y099Q7mOXKOqjucTr8+fNAAhEpuTXhMaglhPpuQWOT4QdD8Q4S9+f9rH41sGy6F4joySuf45pBIKBKVSeqWoYUekYhSCdkEV3xBwsQQfYyrku8xVHi9FY4KpmQGxAVbXpSraoxRq9NBCwdV1MyLjcbdx1Vzh6rXiWm425dwq5lPmmvobtsdo+/MIJtZyGGIeGxw+GpY7H9p/hSnU4vsfz1QRw1I9qKE4BBUY2jadwoYdZXdZk2VLWZlcg87SffumE7XhOYfY6olfDuZAcIkSOoktkdJafZAOgyZSuapeAoSHHawXjQughFiE5qtW0LahRcRSQRqbkcFRw0+35KK1yDr/ABsLF8Rw4db2K3HGzMrKYqmgzDmEGDsnsNlJxrm/CfQ/myr2uLSg9XMonB3+aCgvdKTBvio3qYQXRqJjrrzkNzkCtppzwhB1k4TCCJiqUqNQxT6RsZHI6f0rFzFFq00E6jiG1BLbOGoOv9hFN9bLPkFpkEg9Fb4LiYfDanlOztj35IDmnzVXxCjuNlb1RHZRKtKZQVDGKYyiXAR8Qgemg9tO0KE45SQpeEfAzb7IJz6QY3KCeZ6n+FEzDqotXFEpgqTsglsy7n6ptUCLKNnShyCZwSnmrtZs/wAh/wDlb6wo2Kw5pPcx2rSR7JlCuWVGvF8rg4A6GCDf2Vrxfj/67gXUKUid3GZ9Qg6HxOrPVZ2s65VpxGsqKpUvKCl4uzzT1uoZMiVd4luYEHdURaQSDsgQpoMEHkQlCZVQX7hP9IUApcO+WA9AiBt5QD7JWidvbVOcPmlAEIGOCjVmqW/RAeJ9EEB7EGpS5KVWbdIgZg8eWeU+ZvLcdlaNqhwzNuPmO6qKlNDpvcwyP6PdATH0gHTzQnOUvEVQ9sgRa/fmq/Mg8vC09k2Uuax7/YoHN6pC+UyEqBSVZ4LEUixoeA1zdwPiGxPM9eyqwp2AFLLD4kH9xePbKD9kG5xz76+yp6pF1YcRN/zqqyogGXKr4hS3G30U9uhQa+6Cpa5NclduldogtuGO/wAY/IUppVfwo+VTn6D82QObe6IbIVJOdv2H1QNMFBSVE1Ax7UFwUr+ECogY1qZWpI1FGd8A7lBWhnJRX2Ks3aqtxXxIBFymVcKBRpVAZzFzX/8Aa9rrD1YWn3UIK1wTZwmInZ9IjoSXAkciRZBXFKAkalQeSBPqalLsO5+yD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4" descr="data:image/jpeg;base64,/9j/4AAQSkZJRgABAQAAAQABAAD/2wCEAAkGBxQTEhUUExQVFhUXFxwbGBgXGBgcFxcYFxcdFxoXFxgcHSggGBolHRccITEhJSkrLi4uGB8zODMsNygtLisBCgoKBQUFDgUFDisZExkrKysrKysrKysrKysrKysrKysrKysrKysrKysrKysrKysrKysrKysrKysrKysrKysrK//AABEIAQoAvQMBIgACEQEDEQH/xAAbAAABBQEBAAAAAAAAAAAAAAADAQIEBQYHAP/EADkQAAEDAgQEBAUEAgEDBQAAAAEAAhEDIQQSMUEFUWFxBiKBkTKhscHwE0LR4SPxB1JichQzgpLi/8QAFAEBAAAAAAAAAAAAAAAAAAAAAP/EABQRAQAAAAAAAAAAAAAAAAAAAAD/2gAMAwEAAhEDEQA/AMk5iHCMCmuQBCHiGKRCa4SgiAIjNR3CXIlaEEd7UwsRyEwtQALUhCOWJjmIBynQvBq8UDCF6E9qQtQJkT8qWmEbLZBHheKK5qQsQCISOCMEjmoIrmoRapjmoLmoIrk0BSHBCcg07U1y8E16BAUtl6ExApEpMi80rzig8GJjmSkLivB6BHsQ3MRn1DF1ZcI8P4nE3p0zk/63+Vnvv6SgoyyEhaumYD/jdkf5qrnHkwBrfcyT8laN8CYRpH+M9y9/8oOOwlAXWsZ4Bwzh5S9h6GR2ghZPifguvS81MiqwGYFnc9ND7oMsGJ5T6jCDlcCCDobEHqEkIGQkLUSE1AOF5xXikJQNQ3p7yhEoA1AhuCK5DKDTJjgiQvOCAKSE8hMcUDQkcllIWoGKRg+H1av/ALdNzr6gGPdP4Xw5+IqspUwMzjAnQDcnoBddp4PwinhqLWUxJiC46uI1ce/0QZbw54JZTh9doe83ym7W9CNCVt6dKABEAbJ9JkIrUAv00OtTUxqG9w/lBV1KZ3UOrS5K1xI0g99L/n2USI690Ga41wNlYS9t9nbj+R0KyOO8KVtaTcw0sRMjeORXTazgbKt/WyPkGEHL38JrtkOpPEDcKLXwrm/ENRNiDbuO67c1zKzfMAsvxjgoBMNbBk30J1kbzMIOYPtzn5R3QiVLxeGLHEGDBIkaGFDcECVChEp7kIoGkrxPNKWpIQaeoEMlHqEKOUDoQ3BFaU17ZQBTg1PyqThcKXHaJiTFvf8AlBr/APjbh8GpW5tDG8xNzHWwXRHWtyFu6o/CPDG0qAgkyQehMASOit8USXeiD363NEY6yjA21XgZtJ7N+5/0gmtqwFGqPnRJBizCPb+UKoSP2u9L/RA2u/qodfEQEXEPYBcEejlEqVKZGxj1P3QCfjGiZIVJi8c0mxk91d1q4iweegY77BZ3ibZuabhvcCfkZBQT+EY/zZZ/CjeIaZfTNyHAS0t1kC1vl6rJ4WtFRuUnXn1jdawuzNg8oE6X25hBzLFUwYADy65MkTpOgFgB1VfUC0PiLDZHksa5odrOpnUDp0Co3NQQ3NnvP4EPKpZpoZbCAMJj9UZ4QXaoNI5IlIunBqBA1K8J4amlqBGNJIAEk2/odVpfDXh+pVPmYQA4GSBAGu+psPdVPBQ41WhupMbA35Fdd4VhMjAN97k33udf9oJeEpCm1rB+0Qh4ixlOm/P81/OSFiXHlKALmo1KnaxhuttT1JQ8tpKrMfx5tMlsiYJA7RHeZQWr2NaJk9PMdfdR6taNHSPzkud8e/5BY2plBFQi0fsnefXYR6qnoePHuMgBnYuj2/0g6bieIQBzQjxQAkOOg0WFpeJy97Z9fZRcdx4NeZ0KDaVOLOcPLlAmJdMnsAoWIpucL1PZv/6WSp+M2MqCZyjaAfuFe4fxhhazcopU763yH89UFdxjCOpkPGrb2+a1PB6wqMBJ1F+R7qh4hiKbwQ2csQIkxGrT2jadOepeB1cjL7C3Xtvsgd4o4S9wLgC+LzmHljpF5HXUbSsU6mRqF0nH4k/pm0wLz3v8t1z/AB7pJOoJgE6/2IQQcqDCkPNggFyAdVqA4CUd5QKmqDTJwCG4pzUB2NXnN7JGlKXILHgtFv6geXNsZAmCDMSbXEGbcl1/Bkmm08x8/RcUwhIdZs+oG8i5XX+EYmaTDrLZMaDnHqgkixJ6H1OqEae5/LIjXTIKdWNp5IK3iJhpiYjluuQ8Zw1epXeymTGhOpIIi5JgCCQuyVqQcI/P6UdvDcoMQP559Sg4NjuCOpeVzMptGjteZm3ootThbmvIBAgCCf3dB1XWuK+H2Ak53AnWCq7CeFWPcS3Tdx+gQZngXBoc3MA7S/dS/wDkDgH6NJr2jU3gaWXQ8BwZjYgac+yJ4w4b+vhnMGsfS6DgVDhpJ8xgRqY1230Xn0cji5pDOQaSQI6kknnqtDh6MWi7SZHZI/Dscfgv1NkFXR4zUkSBNibRoCPoug8PZnw4c0+YE2OhtJtHVZV3Dm07u1PLboZWh8L1ZpVAACOWmx/j5oJ9WoS0g6kRB66eixNaqTMgewG/1WoxWIN9hME8ucdgFnMflLiWzre0T1AQQXFR3lGqlAegbUKC43RHQhlBpk4FNKWUBZTZStXoQEw1XK4EwR629l0jwtjmvw7cgytY8tEkSRrJG1yRF9NVzSD+QtN4JxAb+q0i5aLzrE6+6Do9G+mn3TsQJb+dlXcFxJLIPxDXlf8AIVkXAIKw1yNoQKnED+dFLxtCSO49eir6tM2jU2n+Pmga2l+oZIt1UxwZTBJIa0c7BNpHK2FScQpOxVT9MGKYHm67fndBc8Or52h8jK427TH2U7G4lobqsL4l8RVMFTZTZQcWhsAj4SGi5m8FZTE+Os0mC3/tNz/aCX4jexmKLm/C4ebodj6/ZD/UDfMFQcNxjsTiQIMH4p5Kz4lhXUHZHSWn4Sdx331H4EAMS5zzr+fn3Wi8M0TSY7rqORER3F/sqLCUzuOx76yNwtNgDkpACJBMje4kfnRBV8UgFwmL7yY2I7aKgqsjeyt+LvBMi0yTzN49NFVPQQ6iC5qO4IbkEctTS1FcUMoNI9OTqjU1qBy9mXiLJhCArXK38PPiq0CIOpjb3VICpvDXj9Rs89Oc8oQdL4a7L5bkc+u9+atmmYjf/aouDVhlAzZgLAkan8n8laJttP8ASANUCJO1/soxpxm1tp8vz0UmodZ/IKR3TmggYuneALWHf15/wjYSk2nSgWcWhx9b/Uooo5nSdBf1Gg7fyqPjHi2hRc5rnEuA+FoJJFgIjnEIJfHcCHsuwOAnXlEnvMLCcS8KBznDK2zACWjUsuCN73lWvG/FOJc3/DhHQC05nkCTExA2tv0WcFbiVXNZlMRB101y280nl2QTuAeHm0TcebQk99vQ/Jamrw+nVH6NQA38hiS1wuPzcLmowfEA+1W5vM2PTcbq/wDC2PrvqtbUa4O/UbYixaBeSb2AB/2glV+DGkYEh2aJJ0AcIM7zb+ORnUwwTEfMcyPcrS8VcCSeRjrBjT6qgx9LMDB+MexiJHeEGQ4q/wA3w6cjb2191XvVhxVpa8gnl789VXvQBqBAejuQHBBHcmIrmoSDWVEMBFeE3IgHKaSiOCYQgcApODdlcHQNYjn3i/oo4aU3/wBW1hAJ1Oo29r+yDofh0eYuBzHNBmIGYaA7x0tFlqmk/wAet7qn4RQAgAABrTDdySZLjzJttbqr1uyAOWLHWB2vrHskBnpr9USo5NfN5QNYbEfnRU1XhzXVHTBvMEkgnTTSNTHNXLDeOluqE8RJN+fZADGYYFpAEX9pVTX4eDUgDytvyuIuB7+60AcHNkCbqHXw5zQDDYv1MzJ6AIKWphWhzQLCb87gG++6Fg5zueKbA4w0OyjOQNp2AnW6DxHHFxc1gMNBkwSS613Rr17clO4NYPMmQ2IO5Gp6T90EJ9d+ctcQMokNE3M7yBrH5KCGEN88A/S8/fdWLsHJDjEguibz5SR62+SdiogNDQY13LdPdBh/ElMeV0zNvrEeyoCtN4hwrzdoJbyHPTT836LOubGojuEEVwTXBHIQ3hBHhR3hSsqC9qDT1DdNJTquqa54GpCBsL1V4aL6odSvyQHOJ3nugbXxMj7KrxOIMgiQZtGvRWDuqhvpgvb0M+1/qIQbXw34nqUiZII/cXEk9565Z9F0jhHEWV2ywkgbwR9VwvDGf1AfhsB3mQekD6nmur+BmvFDz3c4kgxAaNmN3gRrvIuUGqgm83/Pz0TTrr0+ac35n6JKjrT8+yAWhJ5fkrxvcEJ7nRpvso9XyiBrp1/rZAJr8pgQBr7p2IcTpuPWSIUGvSzTaxMg9re1lJogNaOcDTrdBTtwWVzi4+V8T/5AmD3lTKYsYAg7xbXUhFxmlgL3veSDvuU80wGkmIJgg/Q/NAF5LWxvFtpnS5/NEL9KSCCA6JItJGgneeqk1abS0D/pNraCNI5X+SFBaQWjXcA+6DO+JeGuu5rXF+WBeztYBsY1Hy6rCF8l0giDBDtV1jHV3NZm56xoLfyuY+NKDGvFVji2pNxAuAJMw6BPafKUEApjikw+JbUEt13CflKADkJwUhzEKEF1iq94YL89gob3EKVinkaR7BQHVyNR6j+ED2VAlcJ0QBVGySnVg9EBDUhR83m/OYRqzJEqDUMEH3QTMOZgaAmTNxHMxroF1vgmMDGU2ue0uc0QGmYlt5A0lzXejVyXCtkxmyg2PaZ9lfcB8Rf+neAW+SwFxmEkSdNDc+utkHW24jQXv6Rab/x1R3ussrwXj5qOl2Ul0ZWCPJAEZupM3FgIV7Txhi47zsOX5yKCRVOx0lRMUTP/AJfQGP7vyTcS7MBrc7aRNp9l59cZc19iAdQTYSgivef8mYwAZH3j+lINYk9BB0OhFhylQqrjnGkTBJ00mBzP8JcViTYazBDrQwk5b+n0QSGgFpEyQZ26+W2uv5KZTrgti5GtzqdftHqqrGVfOBcDzg3GpgCY9+iUYkwGwBcQSL3vJP7TA5nVBah+UOgSW6iZIG3REYwkAAmJjlpr7KCyr/kdeNwRfXdTmVILQ4A312k7xyNkEN9cgkQQAQJPPn2N57LC+OcHnDi0WzTlNj5uTjYEEabdVuOMvbmiCJjUGNRubDb/AGsX4grkBxdbVvmnYkwT01B29EHNn0zTPXmCCOokEgn6IlHiL27yORQK3xGRF/ZChBpMLihUbI13CVyz2HxBY4ELQteHAOGhCC6xTel1W1mlW3EGQSqipU7oI1VhFwgucjVSoddBY0astUfGBC4VVuWlGxIvdBWPxNSmfK4hvLUD0KPS44/9wBtEixE2QsUEHCYbO4N569tSg03Cse5jf1GmIHkBgGDIkbnt15a7rg/iPM8MIMBgItMyCHNzDVwIIjp3XN6lS9h5W6D6D2SUMa9hBaSIMgA27kc+vRB2enxBrgCHF41FrREAdSdimYjiAblZlJc6NjAk2PK3ysudP8UPyU2NJL23LpsdhbUk9hHJBbxX9Ysc9/nlwN8trENeBaJmI2HRB0LF4sHyg66aGTAMR669Cm5optbWgyBOXfLpAOoi6yPBOMfqS7KGOzghrnEgi92ddRHWNEbCeIwakucAC45QBMATOaTmYSQRMRAQaGu/M4eY3s0ES3N9j/JQHYgtJB8oiQ4OmC4nTncC/IkqLjOKMbDHMuKstiWgTYEXgg3idUlR7XMaS0ZSRlbYEQSMwGob10juglV67rEEy8TYkgwSTmmxB06SrzhuKGUEk7NA1gixHLY6rPYGroWxlk5hIFyf2nYmdJhebXjMSTTYTLnZhGn7bTaB85QX/EXCo0ixIJPUcxzHcSsD4mptYPjABBzEvl0XHwaOkequsVxENkud5ZIOZ0ZdNMxEgWOo3C51x3Gf5XHSZlsGBFmuaXaiw2jvqgq8UAHWIPv6WNxZMDZQn1JMyT1Op6olMoBuapGExjmCAvEAi/8ApAdTIQdAxuJAcQ70jf8AtVlcg/l1O45SF1n6OIMwfT85oD1wVBqVVYuqhQcZQm4QCwRiqzqYPtZW7qYMzCo8Gf8AIz/yb9Qr5zkFVjmQncKpiHP5W+5+3sj4lghQsLjP0nEES06xqDzQTjT2359TqlbSi6NIIzNMg/dLl1+iCFVpg9ygvpQptRqGggEkaWv1m30Tn42ZL2zPxOaXBzrRJEw725o72ygOpwQY90FmzxJVaA1xFQNGQtcSRYmMoEQBHPkrmnxmXU6lM5srpykEkZhGvKCP/qVhS0h0T1nqrXh/EBScHGXEE6GBcSAdyJF9N+6DVl36VV9NploMwd23HljSzh/Fr2IxYcGuBz02tcIJ1kQQ487/ACXP8TxCXZmki5JBvBOoHSSb8rbI1PizqNQmzmH9rvhcz9sawYOuyC247jaYeZLTmaQQ114N8wn92a99IGt1mcc8zlvA0BNhtYaTz9ElSuHBwdd0y099Q7mOXKOqjucTr8+fNAAhEpuTXhMaglhPpuQWOT4QdD8Q4S9+f9rH41sGy6F4joySuf45pBIKBKVSeqWoYUekYhSCdkEV3xBwsQQfYyrku8xVHi9FY4KpmQGxAVbXpSraoxRq9NBCwdV1MyLjcbdx1Vzh6rXiWm425dwq5lPmmvobtsdo+/MIJtZyGGIeGxw+GpY7H9p/hSnU4vsfz1QRw1I9qKE4BBUY2jadwoYdZXdZk2VLWZlcg87SffumE7XhOYfY6olfDuZAcIkSOoktkdJafZAOgyZSuapeAoSHHawXjQughFiE5qtW0LahRcRSQRqbkcFRw0+35KK1yDr/ABsLF8Rw4db2K3HGzMrKYqmgzDmEGDsnsNlJxrm/CfQ/myr2uLSg9XMonB3+aCgvdKTBvio3qYQXRqJjrrzkNzkCtppzwhB1k4TCCJiqUqNQxT6RsZHI6f0rFzFFq00E6jiG1BLbOGoOv9hFN9bLPkFpkEg9Fb4LiYfDanlOztj35IDmnzVXxCjuNlb1RHZRKtKZQVDGKYyiXAR8Qgemg9tO0KE45SQpeEfAzb7IJz6QY3KCeZ6n+FEzDqotXFEpgqTsglsy7n6ptUCLKNnShyCZwSnmrtZs/wAh/wDlb6wo2Kw5pPcx2rSR7JlCuWVGvF8rg4A6GCDf2Vrxfj/67gXUKUid3GZ9Qg6HxOrPVZ2s65VpxGsqKpUvKCl4uzzT1uoZMiVd4luYEHdURaQSDsgQpoMEHkQlCZVQX7hP9IUApcO+WA9AiBt5QD7JWidvbVOcPmlAEIGOCjVmqW/RAeJ9EEB7EGpS5KVWbdIgZg8eWeU+ZvLcdlaNqhwzNuPmO6qKlNDpvcwyP6PdATH0gHTzQnOUvEVQ9sgRa/fmq/Mg8vC09k2Uuax7/YoHN6pC+UyEqBSVZ4LEUixoeA1zdwPiGxPM9eyqwp2AFLLD4kH9xePbKD9kG5xz76+yp6pF1YcRN/zqqyogGXKr4hS3G30U9uhQa+6Cpa5NclduldogtuGO/wAY/IUppVfwo+VTn6D82QObe6IbIVJOdv2H1QNMFBSVE1Ax7UFwUr+ECogY1qZWpI1FGd8A7lBWhnJRX2Ks3aqtxXxIBFymVcKBRpVAZzFzX/8Aa9rrD1YWn3UIK1wTZwmInZ9IjoSXAkciRZBXFKAkalQeSBPqalLsO5+yD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102" name="Picture 6" descr="http://evostudies.org/wp-content/uploads/2013/12/8_Darwin-1fzoj4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2364" y="836712"/>
            <a:ext cx="2136612" cy="30025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2699792" y="6002124"/>
            <a:ext cx="352839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Charge da época criticando a teoria de Darwin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58005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Teoria da seleção natural (Darwin Wallace)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A bordo do H. M. S. </a:t>
            </a:r>
            <a:r>
              <a:rPr lang="pt-BR" dirty="0" err="1" smtClean="0"/>
              <a:t>Beagle</a:t>
            </a:r>
            <a:r>
              <a:rPr lang="pt-BR" dirty="0" smtClean="0"/>
              <a:t>, Darwin conheceu e coletou diversas espécies animais, vegetais e até fósseis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Questionava a </a:t>
            </a:r>
            <a:r>
              <a:rPr lang="pt-BR" b="1" dirty="0" smtClean="0"/>
              <a:t>imutabilidade</a:t>
            </a:r>
            <a:r>
              <a:rPr lang="pt-BR" dirty="0" smtClean="0"/>
              <a:t> dos organismos vivos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868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r>
              <a:rPr lang="pt-BR" dirty="0" smtClean="0"/>
              <a:t>A origem da vida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1209328" y="1736713"/>
            <a:ext cx="2520280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Biogênese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5241776" y="1736713"/>
            <a:ext cx="2952328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Abiogênese</a:t>
            </a:r>
            <a:endParaRPr lang="pt-BR" dirty="0"/>
          </a:p>
        </p:txBody>
      </p:sp>
      <p:sp>
        <p:nvSpPr>
          <p:cNvPr id="6" name="Multiplicar 5"/>
          <p:cNvSpPr/>
          <p:nvPr/>
        </p:nvSpPr>
        <p:spPr>
          <a:xfrm>
            <a:off x="3873624" y="1556792"/>
            <a:ext cx="1202432" cy="1129282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1389348" y="2996952"/>
            <a:ext cx="2160240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. Só se origina vida de outro ser vivo</a:t>
            </a:r>
          </a:p>
          <a:p>
            <a:endParaRPr lang="pt-BR" sz="2400" b="1" dirty="0" smtClean="0"/>
          </a:p>
          <a:p>
            <a:r>
              <a:rPr lang="pt-BR" sz="2400" b="1" dirty="0" smtClean="0"/>
              <a:t>. Reprodução</a:t>
            </a:r>
            <a:endParaRPr lang="pt-BR" sz="24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5288632" y="2996952"/>
            <a:ext cx="2858616" cy="378565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. Vida pode surgir do “nada”</a:t>
            </a:r>
          </a:p>
          <a:p>
            <a:endParaRPr lang="pt-BR" sz="2400" b="1" dirty="0" smtClean="0"/>
          </a:p>
          <a:p>
            <a:r>
              <a:rPr lang="pt-BR" sz="2400" b="1" dirty="0" smtClean="0"/>
              <a:t>. Força vital</a:t>
            </a:r>
          </a:p>
          <a:p>
            <a:endParaRPr lang="pt-BR" sz="2400" b="1" dirty="0" smtClean="0"/>
          </a:p>
          <a:p>
            <a:r>
              <a:rPr lang="pt-BR" sz="2400" b="1" dirty="0" smtClean="0"/>
              <a:t>. A reprodução não é necessária à vida</a:t>
            </a:r>
          </a:p>
          <a:p>
            <a:endParaRPr lang="pt-BR" sz="2400" b="1" dirty="0" smtClean="0"/>
          </a:p>
          <a:p>
            <a:r>
              <a:rPr lang="pt-BR" sz="2400" b="1" dirty="0" smtClean="0"/>
              <a:t>. “Receitas de organismos”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331230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11560" y="5628"/>
            <a:ext cx="8229600" cy="4525963"/>
          </a:xfrm>
        </p:spPr>
        <p:txBody>
          <a:bodyPr/>
          <a:lstStyle/>
          <a:p>
            <a:r>
              <a:rPr lang="pt-BR" dirty="0" smtClean="0"/>
              <a:t>Observação dos Tentilhões de Galápagos</a:t>
            </a:r>
            <a:endParaRPr lang="pt-BR" dirty="0"/>
          </a:p>
        </p:txBody>
      </p:sp>
      <p:pic>
        <p:nvPicPr>
          <p:cNvPr id="5122" name="Picture 2" descr="http://www.fomosplanejados.com.br/img/tinymce/tentilhoes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764704"/>
            <a:ext cx="8027583" cy="57595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48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628800"/>
            <a:ext cx="8435280" cy="4525963"/>
          </a:xfrm>
        </p:spPr>
        <p:txBody>
          <a:bodyPr>
            <a:normAutofit/>
          </a:bodyPr>
          <a:lstStyle/>
          <a:p>
            <a:r>
              <a:rPr lang="pt-BR" sz="4000" dirty="0" smtClean="0"/>
              <a:t>As espécies podem se alterar ao longo do tempo!</a:t>
            </a:r>
            <a:endParaRPr lang="pt-BR" sz="4000" dirty="0"/>
          </a:p>
        </p:txBody>
      </p:sp>
      <p:pic>
        <p:nvPicPr>
          <p:cNvPr id="2052" name="Picture 4" descr="http://api.ning.com/files/rPKfY1YDmUw-MV5WSpUpIfV33HVDJhXVBv9KxGj1Y5-lsn6d9nVSIrCoRPVTT7eO8Z1HLaU3FIO6m1XCuCNuK58ywVq*eEy8/tentilho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033" y="2969856"/>
            <a:ext cx="4608512" cy="37303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79512" y="6002257"/>
            <a:ext cx="302433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Algumas espécies de Tentilhões e suas adaptações 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27477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da seleção natural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A </a:t>
            </a:r>
            <a:r>
              <a:rPr lang="pt-BR" dirty="0"/>
              <a:t>seleção natural atua sobre variações individuais</a:t>
            </a:r>
            <a:r>
              <a:rPr lang="pt-BR" dirty="0" smtClean="0"/>
              <a:t>, naturais. Processo lento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A seleção natural </a:t>
            </a:r>
            <a:r>
              <a:rPr lang="pt-BR" b="1" dirty="0" smtClean="0"/>
              <a:t>favorece</a:t>
            </a:r>
            <a:r>
              <a:rPr lang="pt-BR" dirty="0" smtClean="0"/>
              <a:t> as características já </a:t>
            </a:r>
            <a:r>
              <a:rPr lang="pt-BR" b="1" dirty="0" smtClean="0"/>
              <a:t>existentes</a:t>
            </a:r>
            <a:r>
              <a:rPr lang="pt-BR" dirty="0" smtClean="0"/>
              <a:t>, que surgiram naturalmente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NÃO</a:t>
            </a:r>
            <a:r>
              <a:rPr lang="pt-BR" dirty="0" smtClean="0"/>
              <a:t> cria características </a:t>
            </a:r>
            <a:r>
              <a:rPr lang="pt-BR" b="1" u="sng" dirty="0" smtClean="0"/>
              <a:t>para</a:t>
            </a:r>
            <a:r>
              <a:rPr lang="pt-BR" dirty="0" smtClean="0"/>
              <a:t> os organismos se adaptarem melhor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430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da seleção natural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O </a:t>
            </a:r>
            <a:r>
              <a:rPr lang="pt-BR" b="1" dirty="0"/>
              <a:t>ambiente</a:t>
            </a:r>
            <a:r>
              <a:rPr lang="pt-BR" dirty="0"/>
              <a:t> “</a:t>
            </a:r>
            <a:r>
              <a:rPr lang="pt-BR" dirty="0" smtClean="0"/>
              <a:t>seleciona” as </a:t>
            </a:r>
            <a:r>
              <a:rPr lang="pt-BR" dirty="0"/>
              <a:t>características mais bem </a:t>
            </a:r>
            <a:r>
              <a:rPr lang="pt-BR" dirty="0" smtClean="0"/>
              <a:t>adaptadas, reprodução diferencial</a:t>
            </a:r>
            <a:endParaRPr lang="pt-BR" dirty="0"/>
          </a:p>
          <a:p>
            <a:endParaRPr lang="pt-BR" dirty="0"/>
          </a:p>
        </p:txBody>
      </p:sp>
      <p:pic>
        <p:nvPicPr>
          <p:cNvPr id="9218" name="Picture 2" descr="http://www.bioscripts.net/zoowiki/temas/18D/figura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95" y="2760651"/>
            <a:ext cx="4431260" cy="2880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nossaescola.com/htms/acervo/evolucao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492" y="4077072"/>
            <a:ext cx="4487234" cy="26642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323528" y="5622121"/>
            <a:ext cx="35283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Caso das mariposas de Manchester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50935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Teorias evolutivas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 lnSpcReduction="10000"/>
          </a:bodyPr>
          <a:lstStyle/>
          <a:p>
            <a:r>
              <a:rPr lang="pt-BR" sz="3500" b="1" dirty="0" smtClean="0"/>
              <a:t>Teoria sintética da evolução (1930)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3000" dirty="0" smtClean="0"/>
              <a:t>. Esforço conjunto do meio científico para incorporar a Genética, e processos relacionados a ela, à teoria evolutiva</a:t>
            </a:r>
          </a:p>
          <a:p>
            <a:pPr marL="0" indent="0">
              <a:buNone/>
            </a:pPr>
            <a:endParaRPr lang="pt-BR" sz="3000" dirty="0" smtClean="0"/>
          </a:p>
          <a:p>
            <a:pPr marL="0" indent="0">
              <a:buNone/>
            </a:pPr>
            <a:r>
              <a:rPr lang="pt-BR" sz="3000" dirty="0" smtClean="0"/>
              <a:t>. Redescobrimento dos trabalhos de </a:t>
            </a:r>
            <a:r>
              <a:rPr lang="pt-BR" sz="3000" dirty="0" err="1" smtClean="0"/>
              <a:t>Gregor</a:t>
            </a:r>
            <a:r>
              <a:rPr lang="pt-BR" sz="3000" dirty="0" smtClean="0"/>
              <a:t> Mendel (genética mendeliana)</a:t>
            </a:r>
          </a:p>
          <a:p>
            <a:endParaRPr lang="pt-BR" sz="3000" dirty="0"/>
          </a:p>
          <a:p>
            <a:pPr marL="0" indent="0">
              <a:buNone/>
            </a:pPr>
            <a:r>
              <a:rPr lang="pt-BR" sz="3000" dirty="0" smtClean="0"/>
              <a:t> </a:t>
            </a:r>
            <a:endParaRPr lang="pt-BR" sz="3000" dirty="0"/>
          </a:p>
        </p:txBody>
      </p:sp>
    </p:spTree>
    <p:extLst>
      <p:ext uri="{BB962C8B-B14F-4D97-AF65-F5344CB8AC3E}">
        <p14:creationId xmlns:p14="http://schemas.microsoft.com/office/powerpoint/2010/main" val="22818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sintética da evolução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Mas o que foi acrescentado e desenvolvido a partir da teoria de Darwin Wallace?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Genética: alterações </a:t>
            </a:r>
            <a:r>
              <a:rPr lang="pt-BR" dirty="0"/>
              <a:t>no genoma (material genético) são o </a:t>
            </a:r>
            <a:r>
              <a:rPr lang="pt-BR" dirty="0" smtClean="0"/>
              <a:t>material para a </a:t>
            </a:r>
            <a:r>
              <a:rPr lang="pt-BR" dirty="0"/>
              <a:t>seleção natural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Mutação</a:t>
            </a:r>
          </a:p>
          <a:p>
            <a:pPr>
              <a:buFontTx/>
              <a:buChar char="-"/>
            </a:pPr>
            <a:r>
              <a:rPr lang="pt-BR" dirty="0"/>
              <a:t>Deriva gênica</a:t>
            </a:r>
          </a:p>
          <a:p>
            <a:pPr>
              <a:buFontTx/>
              <a:buChar char="-"/>
            </a:pPr>
            <a:r>
              <a:rPr lang="pt-BR" dirty="0" smtClean="0"/>
              <a:t>Recombinação genética</a:t>
            </a:r>
          </a:p>
          <a:p>
            <a:pPr>
              <a:buFontTx/>
              <a:buChar char="-"/>
            </a:pPr>
            <a:r>
              <a:rPr lang="pt-BR" dirty="0" smtClean="0"/>
              <a:t>Migração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2" descr="http://www.ib.usp.br/evosite/evo101/images/dna-mutation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828" y="4459438"/>
            <a:ext cx="3874030" cy="17926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03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0776" y="260648"/>
            <a:ext cx="8229600" cy="1143000"/>
          </a:xfrm>
        </p:spPr>
        <p:txBody>
          <a:bodyPr/>
          <a:lstStyle/>
          <a:p>
            <a:r>
              <a:rPr lang="pt-BR" dirty="0" smtClean="0"/>
              <a:t>A origem da vida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3868" y="278092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/>
              <a:t>. “Receitas” de organismos - </a:t>
            </a:r>
            <a:r>
              <a:rPr lang="pt-BR" sz="2800" dirty="0"/>
              <a:t> Jan Baptista van </a:t>
            </a:r>
            <a:r>
              <a:rPr lang="pt-BR" sz="2800" dirty="0" err="1"/>
              <a:t>Helmont</a:t>
            </a:r>
            <a:endParaRPr lang="pt-BR" sz="28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15516" y="1340768"/>
            <a:ext cx="2952328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Abiogênese</a:t>
            </a:r>
            <a:endParaRPr lang="pt-BR" dirty="0"/>
          </a:p>
        </p:txBody>
      </p:sp>
      <p:pic>
        <p:nvPicPr>
          <p:cNvPr id="1026" name="Picture 2" descr="http://2.bp.blogspot.com/-rYYGPZm_8_o/Te2E8mJgRJI/AAAAAAAAA8k/hqE6tVFEzKA/s320/DSC0134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82" y="3799222"/>
            <a:ext cx="1691680" cy="19685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is 4"/>
          <p:cNvSpPr/>
          <p:nvPr/>
        </p:nvSpPr>
        <p:spPr>
          <a:xfrm>
            <a:off x="1867209" y="4558022"/>
            <a:ext cx="648072" cy="752252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http://www.afnews.com.br/principal/pub/Image/20150205180240milho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81" y="4234703"/>
            <a:ext cx="1749272" cy="1402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is 8"/>
          <p:cNvSpPr/>
          <p:nvPr/>
        </p:nvSpPr>
        <p:spPr>
          <a:xfrm>
            <a:off x="4264553" y="4558022"/>
            <a:ext cx="648072" cy="752252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30" name="Picture 6" descr="http://boletinmexico.com.mx/wp-content/uploads/2014/02/luz-apagad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071" y="4436529"/>
            <a:ext cx="999098" cy="9990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gual 6"/>
          <p:cNvSpPr/>
          <p:nvPr/>
        </p:nvSpPr>
        <p:spPr>
          <a:xfrm>
            <a:off x="5938169" y="4486990"/>
            <a:ext cx="914400" cy="914400"/>
          </a:xfrm>
          <a:prstGeom prst="mathEqua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032" name="Picture 8" descr="https://pandinigp.files.wordpress.com/2008/10/pink_cerebro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569" y="3955854"/>
            <a:ext cx="2278913" cy="17091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have direita 7"/>
          <p:cNvSpPr/>
          <p:nvPr/>
        </p:nvSpPr>
        <p:spPr>
          <a:xfrm rot="5400000">
            <a:off x="3112444" y="3544059"/>
            <a:ext cx="415494" cy="4948702"/>
          </a:xfrm>
          <a:prstGeom prst="rightBrace">
            <a:avLst>
              <a:gd name="adj1" fmla="val 8333"/>
              <a:gd name="adj2" fmla="val 5006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882873" y="6308743"/>
            <a:ext cx="874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21 dias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8817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origem da vida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0457" y="3573016"/>
            <a:ext cx="8229600" cy="4525963"/>
          </a:xfrm>
        </p:spPr>
        <p:txBody>
          <a:bodyPr/>
          <a:lstStyle/>
          <a:p>
            <a:r>
              <a:rPr lang="pt-BR" dirty="0" smtClean="0"/>
              <a:t>Vida só surge de outra forma de vida</a:t>
            </a:r>
          </a:p>
          <a:p>
            <a:endParaRPr lang="pt-BR" dirty="0"/>
          </a:p>
          <a:p>
            <a:r>
              <a:rPr lang="pt-BR" dirty="0" smtClean="0"/>
              <a:t>Mas como provar isso? 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sz="4000" u="sng" dirty="0" smtClean="0"/>
              <a:t>Método científico!</a:t>
            </a:r>
            <a:endParaRPr lang="pt-BR" sz="4000" u="sng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628800"/>
            <a:ext cx="2520280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Biogênese</a:t>
            </a:r>
            <a:endParaRPr lang="pt-BR" dirty="0"/>
          </a:p>
        </p:txBody>
      </p:sp>
      <p:pic>
        <p:nvPicPr>
          <p:cNvPr id="2050" name="Picture 2" descr="http://gilsonstevao.med.br/wp-content/uploads/2013/03/2-300x24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597790"/>
            <a:ext cx="2370922" cy="19362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52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91186" y="307336"/>
            <a:ext cx="2520280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dirty="0" smtClean="0"/>
              <a:t>Biogênese</a:t>
            </a:r>
            <a:endParaRPr lang="pt-BR" dirty="0"/>
          </a:p>
        </p:txBody>
      </p:sp>
      <p:pic>
        <p:nvPicPr>
          <p:cNvPr id="3074" name="Picture 2" descr="http://www.sobiologia.com.br/conteudos/figuras/evolucao/pasteur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35" y="1241116"/>
            <a:ext cx="8730109" cy="54726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4869517" y="892111"/>
            <a:ext cx="403244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Experimento de Louis Pasteur (1860):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25784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9188" y="116632"/>
            <a:ext cx="8229600" cy="1143000"/>
          </a:xfrm>
        </p:spPr>
        <p:txBody>
          <a:bodyPr/>
          <a:lstStyle/>
          <a:p>
            <a:r>
              <a:rPr lang="pt-BR" smtClean="0"/>
              <a:t>A origem da vida na Terra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t-BR" dirty="0" smtClean="0"/>
              <a:t> Algumas “hipóteses” são propostas: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b="1" dirty="0" smtClean="0"/>
              <a:t>(1) Criacionismo</a:t>
            </a:r>
            <a:r>
              <a:rPr lang="pt-BR" dirty="0" smtClean="0"/>
              <a:t>: O criador fez todo o universo e os organismos nele existentes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7170" name="Picture 2" descr="http://blog.cancaonova.com/padreanderson/files/2009/10/criacao-fu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254" y="3284984"/>
            <a:ext cx="4536504" cy="34023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11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origem da vida na Terra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 smtClean="0"/>
              <a:t>(2) Panspermia</a:t>
            </a:r>
            <a:r>
              <a:rPr lang="pt-BR" dirty="0" smtClean="0"/>
              <a:t>: Vida na Terra veio de outros planetas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Moléculas </a:t>
            </a:r>
            <a:r>
              <a:rPr lang="pt-BR" b="1" dirty="0" smtClean="0"/>
              <a:t>semelhantes</a:t>
            </a:r>
            <a:r>
              <a:rPr lang="pt-BR" dirty="0" smtClean="0"/>
              <a:t> </a:t>
            </a:r>
            <a:r>
              <a:rPr lang="pt-BR" dirty="0"/>
              <a:t>à</a:t>
            </a:r>
            <a:r>
              <a:rPr lang="pt-BR" dirty="0" smtClean="0"/>
              <a:t>s atuais (aminoácidos) presentes em material de fora da Terra</a:t>
            </a:r>
          </a:p>
          <a:p>
            <a:pPr marL="0" indent="0">
              <a:buNone/>
            </a:pPr>
            <a:r>
              <a:rPr lang="pt-BR" dirty="0" smtClean="0"/>
              <a:t>. Poucas </a:t>
            </a:r>
            <a:r>
              <a:rPr lang="pt-BR" b="1" dirty="0" smtClean="0"/>
              <a:t>evidências</a:t>
            </a:r>
          </a:p>
          <a:p>
            <a:pPr marL="0" indent="0">
              <a:buNone/>
            </a:pPr>
            <a:r>
              <a:rPr lang="pt-BR" dirty="0" smtClean="0"/>
              <a:t>. Não responde a questão: “</a:t>
            </a:r>
            <a:r>
              <a:rPr lang="pt-BR" dirty="0"/>
              <a:t>C</a:t>
            </a:r>
            <a:r>
              <a:rPr lang="pt-BR" dirty="0" smtClean="0"/>
              <a:t>omo surgiu a vida?”</a:t>
            </a:r>
          </a:p>
          <a:p>
            <a:pPr marL="0" indent="0">
              <a:buNone/>
            </a:pP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598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origem da vida na Terra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 smtClean="0"/>
              <a:t>(3) Evolução Química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Mais aceita</a:t>
            </a:r>
          </a:p>
          <a:p>
            <a:pPr marL="0" indent="0">
              <a:buNone/>
            </a:pPr>
            <a:r>
              <a:rPr lang="pt-BR" dirty="0" smtClean="0"/>
              <a:t>. Evidências melhores e em maior número</a:t>
            </a:r>
          </a:p>
          <a:p>
            <a:pPr marL="0" indent="0">
              <a:buNone/>
            </a:pPr>
            <a:r>
              <a:rPr lang="pt-BR" dirty="0" smtClean="0"/>
              <a:t>. Melhor estudada e descrita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641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317</TotalTime>
  <Words>1124</Words>
  <Application>Microsoft Office PowerPoint</Application>
  <PresentationFormat>Apresentação na tela (4:3)</PresentationFormat>
  <Paragraphs>216</Paragraphs>
  <Slides>35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36" baseType="lpstr">
      <vt:lpstr>Tema do Office</vt:lpstr>
      <vt:lpstr>Origem da Vida e Evolução</vt:lpstr>
      <vt:lpstr>A origem da vida</vt:lpstr>
      <vt:lpstr>A origem da vida</vt:lpstr>
      <vt:lpstr>A origem da vida</vt:lpstr>
      <vt:lpstr>A origem da vida</vt:lpstr>
      <vt:lpstr>Apresentação do PowerPoint</vt:lpstr>
      <vt:lpstr>A origem da vida na Terra</vt:lpstr>
      <vt:lpstr>A origem da vida na Terra</vt:lpstr>
      <vt:lpstr>A origem da vida na Terra</vt:lpstr>
      <vt:lpstr>Evolução Química</vt:lpstr>
      <vt:lpstr>Evolução Química</vt:lpstr>
      <vt:lpstr>Evolução Química</vt:lpstr>
      <vt:lpstr>Evolução Química</vt:lpstr>
      <vt:lpstr>Discussão: A primeira célula</vt:lpstr>
      <vt:lpstr>Discussão: A primeira célula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Teoria da seleção natural </vt:lpstr>
      <vt:lpstr>Teoria da seleção natural </vt:lpstr>
      <vt:lpstr>Teorias evolutivas</vt:lpstr>
      <vt:lpstr>Teorias evolutivas</vt:lpstr>
      <vt:lpstr>Teorias evolutivas</vt:lpstr>
      <vt:lpstr>Apresentação do PowerPoint</vt:lpstr>
      <vt:lpstr>Teorias evolutivas</vt:lpstr>
      <vt:lpstr>Teorias evolutivas</vt:lpstr>
      <vt:lpstr>Apresentação do PowerPoint</vt:lpstr>
      <vt:lpstr>Teorias evolutivas</vt:lpstr>
      <vt:lpstr>Teoria da seleção natural </vt:lpstr>
      <vt:lpstr>Teoria da seleção natural </vt:lpstr>
      <vt:lpstr>Teorias evolutivas</vt:lpstr>
      <vt:lpstr>Teoria sintética da evolução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Origem da Vida e Evolução das espécies</dc:title>
  <dc:creator>pedro</dc:creator>
  <cp:lastModifiedBy>Pedro</cp:lastModifiedBy>
  <cp:revision>42</cp:revision>
  <dcterms:created xsi:type="dcterms:W3CDTF">2015-03-02T16:06:22Z</dcterms:created>
  <dcterms:modified xsi:type="dcterms:W3CDTF">2016-11-25T12:50:30Z</dcterms:modified>
</cp:coreProperties>
</file>